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820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rgbClr val="FF161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rgbClr val="FF161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rgbClr val="FF161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543050"/>
          </a:xfrm>
          <a:custGeom>
            <a:avLst/>
            <a:gdLst/>
            <a:ahLst/>
            <a:cxnLst/>
            <a:rect l="l" t="t" r="r" b="b"/>
            <a:pathLst>
              <a:path w="18288000" h="1543050">
                <a:moveTo>
                  <a:pt x="18287998" y="1543049"/>
                </a:moveTo>
                <a:lnTo>
                  <a:pt x="0" y="154304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543049"/>
                </a:lnTo>
                <a:close/>
              </a:path>
            </a:pathLst>
          </a:custGeom>
          <a:solidFill>
            <a:srgbClr val="5CE1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26477" y="1842763"/>
            <a:ext cx="16835044" cy="3311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1" i="0">
                <a:solidFill>
                  <a:srgbClr val="FF161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6541" y="3931453"/>
            <a:ext cx="11808460" cy="4759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ma-tq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7997" cy="10286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40" y="4377799"/>
              <a:ext cx="5371465" cy="1009650"/>
            </a:xfrm>
            <a:custGeom>
              <a:avLst/>
              <a:gdLst/>
              <a:ahLst/>
              <a:cxnLst/>
              <a:rect l="l" t="t" r="r" b="b"/>
              <a:pathLst>
                <a:path w="5371465" h="1009650">
                  <a:moveTo>
                    <a:pt x="4319770" y="1009650"/>
                  </a:moveTo>
                  <a:lnTo>
                    <a:pt x="0" y="1009650"/>
                  </a:lnTo>
                  <a:lnTo>
                    <a:pt x="1067699" y="1206"/>
                  </a:lnTo>
                  <a:lnTo>
                    <a:pt x="1293982" y="0"/>
                  </a:lnTo>
                  <a:lnTo>
                    <a:pt x="4311088" y="0"/>
                  </a:lnTo>
                  <a:lnTo>
                    <a:pt x="5371419" y="0"/>
                  </a:lnTo>
                  <a:lnTo>
                    <a:pt x="4319770" y="100965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7817" y="9456941"/>
              <a:ext cx="4209415" cy="419100"/>
            </a:xfrm>
            <a:custGeom>
              <a:avLst/>
              <a:gdLst/>
              <a:ahLst/>
              <a:cxnLst/>
              <a:rect l="l" t="t" r="r" b="b"/>
              <a:pathLst>
                <a:path w="4209415" h="419100">
                  <a:moveTo>
                    <a:pt x="433672" y="0"/>
                  </a:moveTo>
                  <a:lnTo>
                    <a:pt x="4208926" y="0"/>
                  </a:lnTo>
                  <a:lnTo>
                    <a:pt x="3758052" y="418599"/>
                  </a:lnTo>
                  <a:lnTo>
                    <a:pt x="3526705" y="419099"/>
                  </a:lnTo>
                  <a:lnTo>
                    <a:pt x="442083" y="419099"/>
                  </a:lnTo>
                  <a:lnTo>
                    <a:pt x="0" y="419099"/>
                  </a:lnTo>
                  <a:lnTo>
                    <a:pt x="433672" y="0"/>
                  </a:lnTo>
                  <a:close/>
                </a:path>
              </a:pathLst>
            </a:custGeom>
            <a:solidFill>
              <a:srgbClr val="004A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64736" y="914733"/>
              <a:ext cx="2038306" cy="2236011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51993" y="4471487"/>
            <a:ext cx="1636395" cy="8051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100" spc="260" dirty="0">
                <a:solidFill>
                  <a:srgbClr val="000000"/>
                </a:solidFill>
                <a:latin typeface="Trebuchet MS"/>
                <a:cs typeface="Trebuchet MS"/>
              </a:rPr>
              <a:t>202</a:t>
            </a:r>
            <a:r>
              <a:rPr sz="5100" spc="-65" dirty="0">
                <a:solidFill>
                  <a:srgbClr val="000000"/>
                </a:solidFill>
                <a:latin typeface="Trebuchet MS"/>
                <a:cs typeface="Trebuchet MS"/>
              </a:rPr>
              <a:t>2</a:t>
            </a:r>
            <a:endParaRPr sz="5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3984" y="5690527"/>
            <a:ext cx="7301865" cy="318643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3400" b="1" spc="165" dirty="0">
                <a:solidFill>
                  <a:srgbClr val="FFFFFF"/>
                </a:solidFill>
                <a:latin typeface="Trebuchet MS"/>
                <a:cs typeface="Trebuchet MS"/>
              </a:rPr>
              <a:t>Исследование</a:t>
            </a:r>
            <a:endParaRPr sz="3400">
              <a:latin typeface="Trebuchet MS"/>
              <a:cs typeface="Trebuchet MS"/>
            </a:endParaRPr>
          </a:p>
          <a:p>
            <a:pPr marL="69850">
              <a:lnSpc>
                <a:spcPts val="3465"/>
              </a:lnSpc>
              <a:spcBef>
                <a:spcPts val="1060"/>
              </a:spcBef>
            </a:pPr>
            <a:r>
              <a:rPr sz="3150" b="1" spc="150" dirty="0">
                <a:solidFill>
                  <a:srgbClr val="FFFFFF"/>
                </a:solidFill>
                <a:latin typeface="Trebuchet MS"/>
                <a:cs typeface="Trebuchet MS"/>
              </a:rPr>
              <a:t>ФАКТОРЫ</a:t>
            </a:r>
            <a:r>
              <a:rPr sz="3150" b="1" spc="-1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150" b="1" spc="195" dirty="0">
                <a:solidFill>
                  <a:srgbClr val="FFFFFF"/>
                </a:solidFill>
                <a:latin typeface="Trebuchet MS"/>
                <a:cs typeface="Trebuchet MS"/>
              </a:rPr>
              <a:t>РИСКА</a:t>
            </a:r>
            <a:endParaRPr sz="3150">
              <a:latin typeface="Trebuchet MS"/>
              <a:cs typeface="Trebuchet MS"/>
            </a:endParaRPr>
          </a:p>
          <a:p>
            <a:pPr marL="69850" marR="5080">
              <a:lnSpc>
                <a:spcPct val="84300"/>
              </a:lnSpc>
              <a:spcBef>
                <a:spcPts val="280"/>
              </a:spcBef>
            </a:pPr>
            <a:r>
              <a:rPr sz="3150" b="1" spc="295" dirty="0">
                <a:solidFill>
                  <a:srgbClr val="FFFFFF"/>
                </a:solidFill>
                <a:latin typeface="Trebuchet MS"/>
                <a:cs typeface="Trebuchet MS"/>
              </a:rPr>
              <a:t>ИНФИЦИРОВАНИЯ </a:t>
            </a:r>
            <a:r>
              <a:rPr sz="3150" b="1" spc="330" dirty="0">
                <a:solidFill>
                  <a:srgbClr val="FFFFFF"/>
                </a:solidFill>
                <a:latin typeface="Trebuchet MS"/>
                <a:cs typeface="Trebuchet MS"/>
              </a:rPr>
              <a:t>ВИЧ </a:t>
            </a:r>
            <a:r>
              <a:rPr sz="3150" b="1" spc="409" dirty="0">
                <a:solidFill>
                  <a:srgbClr val="FFFFFF"/>
                </a:solidFill>
                <a:latin typeface="Trebuchet MS"/>
                <a:cs typeface="Trebuchet MS"/>
              </a:rPr>
              <a:t>И </a:t>
            </a:r>
            <a:r>
              <a:rPr sz="3150" b="1" spc="200" dirty="0">
                <a:solidFill>
                  <a:srgbClr val="FFFFFF"/>
                </a:solidFill>
                <a:latin typeface="Trebuchet MS"/>
                <a:cs typeface="Trebuchet MS"/>
              </a:rPr>
              <a:t>ИППП, </a:t>
            </a:r>
            <a:r>
              <a:rPr sz="3150" b="1" spc="-9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b="1" spc="114" dirty="0">
                <a:solidFill>
                  <a:srgbClr val="FFFFFF"/>
                </a:solidFill>
                <a:latin typeface="Trebuchet MS"/>
                <a:cs typeface="Trebuchet MS"/>
              </a:rPr>
              <a:t>ДОСТУП</a:t>
            </a:r>
            <a:r>
              <a:rPr sz="2900" b="1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b="1" spc="110" dirty="0">
                <a:solidFill>
                  <a:srgbClr val="FFFFFF"/>
                </a:solidFill>
                <a:latin typeface="Trebuchet MS"/>
                <a:cs typeface="Trebuchet MS"/>
              </a:rPr>
              <a:t>К</a:t>
            </a:r>
            <a:r>
              <a:rPr sz="2900" b="1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b="1" spc="175" dirty="0">
                <a:solidFill>
                  <a:srgbClr val="FFFFFF"/>
                </a:solidFill>
                <a:latin typeface="Trebuchet MS"/>
                <a:cs typeface="Trebuchet MS"/>
              </a:rPr>
              <a:t>УСЛУГАМ</a:t>
            </a:r>
            <a:r>
              <a:rPr sz="2900" b="1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b="1" spc="195" dirty="0">
                <a:solidFill>
                  <a:srgbClr val="FFFFFF"/>
                </a:solidFill>
                <a:latin typeface="Trebuchet MS"/>
                <a:cs typeface="Trebuchet MS"/>
              </a:rPr>
              <a:t>ПРОФИЛАКТИКИ </a:t>
            </a:r>
            <a:r>
              <a:rPr sz="2900" b="1" spc="-8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b="1" spc="375" dirty="0">
                <a:solidFill>
                  <a:srgbClr val="FFFFFF"/>
                </a:solidFill>
                <a:latin typeface="Trebuchet MS"/>
                <a:cs typeface="Trebuchet MS"/>
              </a:rPr>
              <a:t>И </a:t>
            </a:r>
            <a:r>
              <a:rPr sz="2900" b="1" spc="155" dirty="0">
                <a:solidFill>
                  <a:srgbClr val="FFFFFF"/>
                </a:solidFill>
                <a:latin typeface="Trebuchet MS"/>
                <a:cs typeface="Trebuchet MS"/>
              </a:rPr>
              <a:t>ЛЕЧЕНИЯ </a:t>
            </a:r>
            <a:r>
              <a:rPr sz="2900" b="1" spc="300" dirty="0">
                <a:solidFill>
                  <a:srgbClr val="FFFFFF"/>
                </a:solidFill>
                <a:latin typeface="Trebuchet MS"/>
                <a:cs typeface="Trebuchet MS"/>
              </a:rPr>
              <a:t>ВИЧ </a:t>
            </a:r>
            <a:r>
              <a:rPr sz="2900" b="1" spc="120" dirty="0">
                <a:solidFill>
                  <a:srgbClr val="FFFFFF"/>
                </a:solidFill>
                <a:latin typeface="Trebuchet MS"/>
                <a:cs typeface="Trebuchet MS"/>
              </a:rPr>
              <a:t>ДЛЯ </a:t>
            </a:r>
            <a:r>
              <a:rPr sz="2900" b="1" spc="1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b="1" spc="110" dirty="0">
                <a:solidFill>
                  <a:srgbClr val="FFFFFF"/>
                </a:solidFill>
                <a:latin typeface="Trebuchet MS"/>
                <a:cs typeface="Trebuchet MS"/>
              </a:rPr>
              <a:t>ТРАНСГЕНДЕРНЫХ </a:t>
            </a:r>
            <a:r>
              <a:rPr sz="2900" b="1" spc="190" dirty="0">
                <a:solidFill>
                  <a:srgbClr val="FFFFFF"/>
                </a:solidFill>
                <a:latin typeface="Trebuchet MS"/>
                <a:cs typeface="Trebuchet MS"/>
              </a:rPr>
              <a:t>ЛЮДЕЙ </a:t>
            </a:r>
            <a:r>
              <a:rPr sz="2900" b="1" spc="235" dirty="0">
                <a:solidFill>
                  <a:srgbClr val="FFFFFF"/>
                </a:solidFill>
                <a:latin typeface="Trebuchet MS"/>
                <a:cs typeface="Trebuchet MS"/>
              </a:rPr>
              <a:t>В </a:t>
            </a:r>
            <a:r>
              <a:rPr sz="2900" b="1" spc="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b="1" spc="114" dirty="0">
                <a:solidFill>
                  <a:srgbClr val="FFFFFF"/>
                </a:solidFill>
                <a:latin typeface="Trebuchet MS"/>
                <a:cs typeface="Trebuchet MS"/>
              </a:rPr>
              <a:t>КАЗАХСТАНЕ</a:t>
            </a:r>
            <a:endParaRPr sz="2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41"/>
            <a:ext cx="351218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570" dirty="0">
                <a:solidFill>
                  <a:srgbClr val="000000"/>
                </a:solidFill>
                <a:latin typeface="Trebuchet MS"/>
                <a:cs typeface="Trebuchet MS"/>
              </a:rPr>
              <a:t>В</a:t>
            </a:r>
            <a:r>
              <a:rPr sz="6950" b="0" spc="605" dirty="0">
                <a:solidFill>
                  <a:srgbClr val="000000"/>
                </a:solidFill>
                <a:latin typeface="Trebuchet MS"/>
                <a:cs typeface="Trebuchet MS"/>
              </a:rPr>
              <a:t>ы</a:t>
            </a:r>
            <a:r>
              <a:rPr sz="6950" b="0" spc="375" dirty="0">
                <a:solidFill>
                  <a:srgbClr val="000000"/>
                </a:solidFill>
                <a:latin typeface="Trebuchet MS"/>
                <a:cs typeface="Trebuchet MS"/>
              </a:rPr>
              <a:t>в</a:t>
            </a:r>
            <a:r>
              <a:rPr sz="6950" b="0" spc="475" dirty="0">
                <a:solidFill>
                  <a:srgbClr val="000000"/>
                </a:solidFill>
                <a:latin typeface="Trebuchet MS"/>
                <a:cs typeface="Trebuchet MS"/>
              </a:rPr>
              <a:t>о</a:t>
            </a:r>
            <a:r>
              <a:rPr sz="6950" b="0" spc="-35" dirty="0">
                <a:solidFill>
                  <a:srgbClr val="000000"/>
                </a:solidFill>
                <a:latin typeface="Trebuchet MS"/>
                <a:cs typeface="Trebuchet MS"/>
              </a:rPr>
              <a:t>д</a:t>
            </a:r>
            <a:r>
              <a:rPr sz="6950" b="0" spc="610" dirty="0">
                <a:solidFill>
                  <a:srgbClr val="000000"/>
                </a:solidFill>
                <a:latin typeface="Trebuchet MS"/>
                <a:cs typeface="Trebuchet MS"/>
              </a:rPr>
              <a:t>ы</a:t>
            </a:r>
            <a:endParaRPr sz="69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9115" y="2940336"/>
            <a:ext cx="17063085" cy="4778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13535">
              <a:lnSpc>
                <a:spcPct val="115199"/>
              </a:lnSpc>
              <a:spcBef>
                <a:spcPts val="100"/>
              </a:spcBef>
            </a:pPr>
            <a:r>
              <a:rPr sz="3200" spc="105" dirty="0">
                <a:latin typeface="Trebuchet MS"/>
                <a:cs typeface="Trebuchet MS"/>
              </a:rPr>
              <a:t>Слабая</a:t>
            </a:r>
            <a:r>
              <a:rPr sz="3200" spc="-130" dirty="0">
                <a:latin typeface="Trebuchet MS"/>
                <a:cs typeface="Trebuchet MS"/>
              </a:rPr>
              <a:t> </a:t>
            </a:r>
            <a:r>
              <a:rPr sz="3200" spc="145" dirty="0">
                <a:latin typeface="Trebuchet MS"/>
                <a:cs typeface="Trebuchet MS"/>
              </a:rPr>
              <a:t>информированность</a:t>
            </a:r>
            <a:r>
              <a:rPr sz="3200" spc="-125" dirty="0">
                <a:latin typeface="Trebuchet MS"/>
                <a:cs typeface="Trebuchet MS"/>
              </a:rPr>
              <a:t> </a:t>
            </a:r>
            <a:r>
              <a:rPr sz="3200" spc="100" dirty="0">
                <a:latin typeface="Trebuchet MS"/>
                <a:cs typeface="Trebuchet MS"/>
              </a:rPr>
              <a:t>трансгендерных</a:t>
            </a:r>
            <a:r>
              <a:rPr sz="3200" spc="-125" dirty="0">
                <a:latin typeface="Trebuchet MS"/>
                <a:cs typeface="Trebuchet MS"/>
              </a:rPr>
              <a:t> </a:t>
            </a:r>
            <a:r>
              <a:rPr sz="3200" spc="110" dirty="0">
                <a:latin typeface="Trebuchet MS"/>
                <a:cs typeface="Trebuchet MS"/>
              </a:rPr>
              <a:t>людей</a:t>
            </a:r>
            <a:r>
              <a:rPr sz="3200" spc="-130" dirty="0">
                <a:latin typeface="Trebuchet MS"/>
                <a:cs typeface="Trebuchet MS"/>
              </a:rPr>
              <a:t> </a:t>
            </a:r>
            <a:r>
              <a:rPr sz="3200" spc="210" dirty="0">
                <a:latin typeface="Trebuchet MS"/>
                <a:cs typeface="Trebuchet MS"/>
              </a:rPr>
              <a:t>о</a:t>
            </a:r>
            <a:r>
              <a:rPr sz="3200" spc="-125" dirty="0">
                <a:latin typeface="Trebuchet MS"/>
                <a:cs typeface="Trebuchet MS"/>
              </a:rPr>
              <a:t> </a:t>
            </a:r>
            <a:r>
              <a:rPr sz="3200" spc="105" dirty="0">
                <a:latin typeface="Trebuchet MS"/>
                <a:cs typeface="Trebuchet MS"/>
              </a:rPr>
              <a:t>ВИЧ,</a:t>
            </a:r>
            <a:r>
              <a:rPr sz="3200" spc="-125" dirty="0">
                <a:latin typeface="Trebuchet MS"/>
                <a:cs typeface="Trebuchet MS"/>
              </a:rPr>
              <a:t> </a:t>
            </a:r>
            <a:r>
              <a:rPr sz="3200" spc="70" dirty="0">
                <a:latin typeface="Trebuchet MS"/>
                <a:cs typeface="Trebuchet MS"/>
              </a:rPr>
              <a:t>его</a:t>
            </a:r>
            <a:r>
              <a:rPr sz="3200" spc="-130" dirty="0">
                <a:latin typeface="Trebuchet MS"/>
                <a:cs typeface="Trebuchet MS"/>
              </a:rPr>
              <a:t> </a:t>
            </a:r>
            <a:r>
              <a:rPr sz="3200" spc="85" dirty="0">
                <a:latin typeface="Trebuchet MS"/>
                <a:cs typeface="Trebuchet MS"/>
              </a:rPr>
              <a:t>проявлениях, </a:t>
            </a:r>
            <a:r>
              <a:rPr sz="3200" spc="-950" dirty="0">
                <a:latin typeface="Trebuchet MS"/>
                <a:cs typeface="Trebuchet MS"/>
              </a:rPr>
              <a:t> </a:t>
            </a:r>
            <a:r>
              <a:rPr sz="3200" spc="100" dirty="0">
                <a:latin typeface="Trebuchet MS"/>
                <a:cs typeface="Trebuchet MS"/>
              </a:rPr>
              <a:t>способах </a:t>
            </a:r>
            <a:r>
              <a:rPr sz="3200" spc="90" dirty="0">
                <a:latin typeface="Trebuchet MS"/>
                <a:cs typeface="Trebuchet MS"/>
              </a:rPr>
              <a:t>распространения, </a:t>
            </a:r>
            <a:r>
              <a:rPr sz="3200" spc="55" dirty="0">
                <a:latin typeface="Trebuchet MS"/>
                <a:cs typeface="Trebuchet MS"/>
              </a:rPr>
              <a:t>отсутствие </a:t>
            </a:r>
            <a:r>
              <a:rPr sz="3200" spc="180" dirty="0">
                <a:latin typeface="Trebuchet MS"/>
                <a:cs typeface="Trebuchet MS"/>
              </a:rPr>
              <a:t>понимания </a:t>
            </a:r>
            <a:r>
              <a:rPr sz="3200" spc="105" dirty="0">
                <a:latin typeface="Trebuchet MS"/>
                <a:cs typeface="Trebuchet MS"/>
              </a:rPr>
              <a:t>собственных рисков </a:t>
            </a:r>
            <a:r>
              <a:rPr sz="3200" spc="110" dirty="0">
                <a:latin typeface="Trebuchet MS"/>
                <a:cs typeface="Trebuchet MS"/>
              </a:rPr>
              <a:t> </a:t>
            </a:r>
            <a:r>
              <a:rPr sz="3200" spc="150" dirty="0">
                <a:latin typeface="Trebuchet MS"/>
                <a:cs typeface="Trebuchet MS"/>
              </a:rPr>
              <a:t>инфицирования</a:t>
            </a:r>
            <a:r>
              <a:rPr sz="3200" spc="-140" dirty="0">
                <a:latin typeface="Trebuchet MS"/>
                <a:cs typeface="Trebuchet MS"/>
              </a:rPr>
              <a:t> </a:t>
            </a:r>
            <a:r>
              <a:rPr sz="3200" spc="275" dirty="0">
                <a:latin typeface="Trebuchet MS"/>
                <a:cs typeface="Trebuchet MS"/>
              </a:rPr>
              <a:t>ВИЧ</a:t>
            </a:r>
            <a:r>
              <a:rPr sz="3200" spc="-135" dirty="0">
                <a:latin typeface="Trebuchet MS"/>
                <a:cs typeface="Trebuchet MS"/>
              </a:rPr>
              <a:t> </a:t>
            </a:r>
            <a:r>
              <a:rPr sz="3200" spc="190" dirty="0">
                <a:latin typeface="Trebuchet MS"/>
                <a:cs typeface="Trebuchet MS"/>
              </a:rPr>
              <a:t>и</a:t>
            </a:r>
            <a:r>
              <a:rPr sz="3200" spc="-135" dirty="0">
                <a:latin typeface="Trebuchet MS"/>
                <a:cs typeface="Trebuchet MS"/>
              </a:rPr>
              <a:t> </a:t>
            </a:r>
            <a:r>
              <a:rPr sz="3200" spc="95" dirty="0">
                <a:latin typeface="Trebuchet MS"/>
                <a:cs typeface="Trebuchet MS"/>
              </a:rPr>
              <a:t>другими</a:t>
            </a:r>
            <a:r>
              <a:rPr sz="3200" spc="-135" dirty="0">
                <a:latin typeface="Trebuchet MS"/>
                <a:cs typeface="Trebuchet MS"/>
              </a:rPr>
              <a:t> </a:t>
            </a:r>
            <a:r>
              <a:rPr sz="3200" spc="165" dirty="0">
                <a:latin typeface="Trebuchet MS"/>
                <a:cs typeface="Trebuchet MS"/>
              </a:rPr>
              <a:t>ИППП.</a:t>
            </a:r>
            <a:endParaRPr sz="3200">
              <a:latin typeface="Trebuchet MS"/>
              <a:cs typeface="Trebuchet MS"/>
            </a:endParaRPr>
          </a:p>
          <a:p>
            <a:pPr marL="5715" algn="ctr">
              <a:lnSpc>
                <a:spcPct val="100000"/>
              </a:lnSpc>
              <a:spcBef>
                <a:spcPts val="1010"/>
              </a:spcBef>
            </a:pPr>
            <a:r>
              <a:rPr sz="7800" b="1" spc="-125" dirty="0">
                <a:solidFill>
                  <a:srgbClr val="FF1616"/>
                </a:solidFill>
                <a:latin typeface="Trebuchet MS"/>
                <a:cs typeface="Trebuchet MS"/>
              </a:rPr>
              <a:t>=</a:t>
            </a:r>
            <a:endParaRPr sz="7800">
              <a:latin typeface="Trebuchet MS"/>
              <a:cs typeface="Trebuchet MS"/>
            </a:endParaRPr>
          </a:p>
          <a:p>
            <a:pPr marL="12700" marR="5080" algn="just">
              <a:lnSpc>
                <a:spcPct val="115199"/>
              </a:lnSpc>
              <a:spcBef>
                <a:spcPts val="505"/>
              </a:spcBef>
            </a:pPr>
            <a:r>
              <a:rPr sz="3200" spc="65" dirty="0">
                <a:latin typeface="Trebuchet MS"/>
                <a:cs typeface="Trebuchet MS"/>
              </a:rPr>
              <a:t>Отсутствие</a:t>
            </a:r>
            <a:r>
              <a:rPr sz="3200" spc="70" dirty="0">
                <a:latin typeface="Trebuchet MS"/>
                <a:cs typeface="Trebuchet MS"/>
              </a:rPr>
              <a:t> </a:t>
            </a:r>
            <a:r>
              <a:rPr sz="3200" spc="160" dirty="0">
                <a:latin typeface="Trebuchet MS"/>
                <a:cs typeface="Trebuchet MS"/>
              </a:rPr>
              <a:t>информационных</a:t>
            </a:r>
            <a:r>
              <a:rPr sz="3200" spc="165" dirty="0">
                <a:latin typeface="Trebuchet MS"/>
                <a:cs typeface="Trebuchet MS"/>
              </a:rPr>
              <a:t> </a:t>
            </a:r>
            <a:r>
              <a:rPr sz="3200" spc="155" dirty="0">
                <a:latin typeface="Trebuchet MS"/>
                <a:cs typeface="Trebuchet MS"/>
              </a:rPr>
              <a:t>кампаний</a:t>
            </a:r>
            <a:r>
              <a:rPr sz="3200" spc="160" dirty="0">
                <a:latin typeface="Trebuchet MS"/>
                <a:cs typeface="Trebuchet MS"/>
              </a:rPr>
              <a:t> </a:t>
            </a:r>
            <a:r>
              <a:rPr sz="3200" spc="220" dirty="0">
                <a:latin typeface="Trebuchet MS"/>
                <a:cs typeface="Trebuchet MS"/>
              </a:rPr>
              <a:t>по </a:t>
            </a:r>
            <a:r>
              <a:rPr sz="3200" spc="105" dirty="0">
                <a:latin typeface="Trebuchet MS"/>
                <a:cs typeface="Trebuchet MS"/>
              </a:rPr>
              <a:t>ВИЧ,</a:t>
            </a:r>
            <a:r>
              <a:rPr sz="3200" spc="110" dirty="0">
                <a:latin typeface="Trebuchet MS"/>
                <a:cs typeface="Trebuchet MS"/>
              </a:rPr>
              <a:t> </a:t>
            </a:r>
            <a:r>
              <a:rPr sz="3200" spc="140" dirty="0">
                <a:latin typeface="Trebuchet MS"/>
                <a:cs typeface="Trebuchet MS"/>
              </a:rPr>
              <a:t>нацеленных</a:t>
            </a:r>
            <a:r>
              <a:rPr sz="3200" spc="145" dirty="0">
                <a:latin typeface="Trebuchet MS"/>
                <a:cs typeface="Trebuchet MS"/>
              </a:rPr>
              <a:t> </a:t>
            </a:r>
            <a:r>
              <a:rPr sz="3200" spc="180" dirty="0">
                <a:latin typeface="Trebuchet MS"/>
                <a:cs typeface="Trebuchet MS"/>
              </a:rPr>
              <a:t>на</a:t>
            </a:r>
            <a:r>
              <a:rPr sz="3200" spc="185" dirty="0">
                <a:latin typeface="Trebuchet MS"/>
                <a:cs typeface="Trebuchet MS"/>
              </a:rPr>
              <a:t> </a:t>
            </a:r>
            <a:r>
              <a:rPr sz="3200" spc="114" dirty="0">
                <a:latin typeface="Trebuchet MS"/>
                <a:cs typeface="Trebuchet MS"/>
              </a:rPr>
              <a:t>охват</a:t>
            </a:r>
            <a:r>
              <a:rPr sz="3200" spc="120" dirty="0">
                <a:latin typeface="Trebuchet MS"/>
                <a:cs typeface="Trebuchet MS"/>
              </a:rPr>
              <a:t> </a:t>
            </a:r>
            <a:r>
              <a:rPr sz="3200" spc="145" dirty="0">
                <a:latin typeface="Trebuchet MS"/>
                <a:cs typeface="Trebuchet MS"/>
              </a:rPr>
              <a:t>группы </a:t>
            </a:r>
            <a:r>
              <a:rPr sz="3200" spc="150" dirty="0">
                <a:latin typeface="Trebuchet MS"/>
                <a:cs typeface="Trebuchet MS"/>
              </a:rPr>
              <a:t> </a:t>
            </a:r>
            <a:r>
              <a:rPr sz="3200" spc="100" dirty="0">
                <a:latin typeface="Trebuchet MS"/>
                <a:cs typeface="Trebuchet MS"/>
              </a:rPr>
              <a:t>трансгендерных</a:t>
            </a:r>
            <a:r>
              <a:rPr sz="3200" spc="105" dirty="0">
                <a:latin typeface="Trebuchet MS"/>
                <a:cs typeface="Trebuchet MS"/>
              </a:rPr>
              <a:t> </a:t>
            </a:r>
            <a:r>
              <a:rPr sz="3200" spc="110" dirty="0">
                <a:latin typeface="Trebuchet MS"/>
                <a:cs typeface="Trebuchet MS"/>
              </a:rPr>
              <a:t>людей</a:t>
            </a:r>
            <a:r>
              <a:rPr sz="3200" spc="114" dirty="0">
                <a:latin typeface="Trebuchet MS"/>
                <a:cs typeface="Trebuchet MS"/>
              </a:rPr>
              <a:t> </a:t>
            </a:r>
            <a:r>
              <a:rPr sz="3200" spc="190" dirty="0">
                <a:latin typeface="Trebuchet MS"/>
                <a:cs typeface="Trebuchet MS"/>
              </a:rPr>
              <a:t>и</a:t>
            </a:r>
            <a:r>
              <a:rPr sz="3200" spc="195" dirty="0">
                <a:latin typeface="Trebuchet MS"/>
                <a:cs typeface="Trebuchet MS"/>
              </a:rPr>
              <a:t> </a:t>
            </a:r>
            <a:r>
              <a:rPr sz="3200" spc="180" dirty="0">
                <a:latin typeface="Trebuchet MS"/>
                <a:cs typeface="Trebuchet MS"/>
              </a:rPr>
              <a:t>учитывающих</a:t>
            </a:r>
            <a:r>
              <a:rPr sz="3200" spc="185" dirty="0">
                <a:latin typeface="Trebuchet MS"/>
                <a:cs typeface="Trebuchet MS"/>
              </a:rPr>
              <a:t> </a:t>
            </a:r>
            <a:r>
              <a:rPr sz="3200" spc="40" dirty="0">
                <a:latin typeface="Trebuchet MS"/>
                <a:cs typeface="Trebuchet MS"/>
              </a:rPr>
              <a:t>все</a:t>
            </a:r>
            <a:r>
              <a:rPr sz="3200" spc="45" dirty="0">
                <a:latin typeface="Trebuchet MS"/>
                <a:cs typeface="Trebuchet MS"/>
              </a:rPr>
              <a:t> </a:t>
            </a:r>
            <a:r>
              <a:rPr sz="3200" spc="140" dirty="0">
                <a:latin typeface="Trebuchet MS"/>
                <a:cs typeface="Trebuchet MS"/>
              </a:rPr>
              <a:t>многообразие</a:t>
            </a:r>
            <a:r>
              <a:rPr sz="3200" spc="145" dirty="0">
                <a:latin typeface="Trebuchet MS"/>
                <a:cs typeface="Trebuchet MS"/>
              </a:rPr>
              <a:t> </a:t>
            </a:r>
            <a:r>
              <a:rPr sz="3200" spc="105" dirty="0">
                <a:latin typeface="Trebuchet MS"/>
                <a:cs typeface="Trebuchet MS"/>
              </a:rPr>
              <a:t>гендерных </a:t>
            </a:r>
            <a:r>
              <a:rPr sz="3200" spc="110" dirty="0">
                <a:latin typeface="Trebuchet MS"/>
                <a:cs typeface="Trebuchet MS"/>
              </a:rPr>
              <a:t> </a:t>
            </a:r>
            <a:r>
              <a:rPr sz="3200" spc="75" dirty="0">
                <a:latin typeface="Trebuchet MS"/>
                <a:cs typeface="Trebuchet MS"/>
              </a:rPr>
              <a:t>идентичностей,</a:t>
            </a:r>
            <a:r>
              <a:rPr sz="3200" spc="-135" dirty="0">
                <a:latin typeface="Trebuchet MS"/>
                <a:cs typeface="Trebuchet MS"/>
              </a:rPr>
              <a:t> </a:t>
            </a:r>
            <a:r>
              <a:rPr sz="3200" spc="60" dirty="0">
                <a:latin typeface="Trebuchet MS"/>
                <a:cs typeface="Trebuchet MS"/>
              </a:rPr>
              <a:t>телесности</a:t>
            </a:r>
            <a:r>
              <a:rPr sz="3200" spc="-130" dirty="0">
                <a:latin typeface="Trebuchet MS"/>
                <a:cs typeface="Trebuchet MS"/>
              </a:rPr>
              <a:t> </a:t>
            </a:r>
            <a:r>
              <a:rPr sz="3200" spc="190" dirty="0">
                <a:latin typeface="Trebuchet MS"/>
                <a:cs typeface="Trebuchet MS"/>
              </a:rPr>
              <a:t>и</a:t>
            </a:r>
            <a:r>
              <a:rPr sz="3200" spc="-130" dirty="0">
                <a:latin typeface="Trebuchet MS"/>
                <a:cs typeface="Trebuchet MS"/>
              </a:rPr>
              <a:t> </a:t>
            </a:r>
            <a:r>
              <a:rPr sz="3200" spc="75" dirty="0">
                <a:latin typeface="Trebuchet MS"/>
                <a:cs typeface="Trebuchet MS"/>
              </a:rPr>
              <a:t>сексуальных</a:t>
            </a:r>
            <a:r>
              <a:rPr sz="3200" spc="-130" dirty="0">
                <a:latin typeface="Trebuchet MS"/>
                <a:cs typeface="Trebuchet MS"/>
              </a:rPr>
              <a:t> </a:t>
            </a:r>
            <a:r>
              <a:rPr sz="3200" spc="105" dirty="0">
                <a:latin typeface="Trebuchet MS"/>
                <a:cs typeface="Trebuchet MS"/>
              </a:rPr>
              <a:t>практик</a:t>
            </a:r>
            <a:r>
              <a:rPr sz="3200" spc="-130" dirty="0">
                <a:latin typeface="Trebuchet MS"/>
                <a:cs typeface="Trebuchet MS"/>
              </a:rPr>
              <a:t> </a:t>
            </a:r>
            <a:r>
              <a:rPr sz="3200" spc="100" dirty="0">
                <a:latin typeface="Trebuchet MS"/>
                <a:cs typeface="Trebuchet MS"/>
              </a:rPr>
              <a:t>трансгендерных</a:t>
            </a:r>
            <a:r>
              <a:rPr sz="3200" spc="-130" dirty="0">
                <a:latin typeface="Trebuchet MS"/>
                <a:cs typeface="Trebuchet MS"/>
              </a:rPr>
              <a:t> </a:t>
            </a:r>
            <a:r>
              <a:rPr sz="3200" spc="110" dirty="0">
                <a:latin typeface="Trebuchet MS"/>
                <a:cs typeface="Trebuchet MS"/>
              </a:rPr>
              <a:t>людей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351218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-250" dirty="0">
                <a:solidFill>
                  <a:srgbClr val="000000"/>
                </a:solidFill>
                <a:latin typeface="Verdana"/>
                <a:cs typeface="Verdana"/>
              </a:rPr>
              <a:t>В</a:t>
            </a:r>
            <a:r>
              <a:rPr sz="6950" b="0" spc="-155" dirty="0">
                <a:solidFill>
                  <a:srgbClr val="000000"/>
                </a:solidFill>
                <a:latin typeface="Verdana"/>
                <a:cs typeface="Verdana"/>
              </a:rPr>
              <a:t>ы</a:t>
            </a:r>
            <a:r>
              <a:rPr sz="6950" b="0" spc="-170" dirty="0">
                <a:solidFill>
                  <a:srgbClr val="000000"/>
                </a:solidFill>
                <a:latin typeface="Verdana"/>
                <a:cs typeface="Verdana"/>
              </a:rPr>
              <a:t>в</a:t>
            </a:r>
            <a:r>
              <a:rPr sz="6950" b="0" spc="-10" dirty="0">
                <a:solidFill>
                  <a:srgbClr val="000000"/>
                </a:solidFill>
                <a:latin typeface="Verdana"/>
                <a:cs typeface="Verdana"/>
              </a:rPr>
              <a:t>о</a:t>
            </a:r>
            <a:r>
              <a:rPr sz="6950" b="0" spc="-335" dirty="0">
                <a:solidFill>
                  <a:srgbClr val="000000"/>
                </a:solidFill>
                <a:latin typeface="Verdana"/>
                <a:cs typeface="Verdana"/>
              </a:rPr>
              <a:t>д</a:t>
            </a:r>
            <a:r>
              <a:rPr sz="6950" b="0" spc="-150" dirty="0">
                <a:solidFill>
                  <a:srgbClr val="000000"/>
                </a:solidFill>
                <a:latin typeface="Verdana"/>
                <a:cs typeface="Verdana"/>
              </a:rPr>
              <a:t>ы</a:t>
            </a:r>
            <a:endParaRPr sz="695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9115" y="2338750"/>
            <a:ext cx="17035780" cy="6207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99"/>
              </a:lnSpc>
              <a:spcBef>
                <a:spcPts val="100"/>
              </a:spcBef>
            </a:pPr>
            <a:r>
              <a:rPr sz="3200" spc="-55" dirty="0">
                <a:latin typeface="Verdana"/>
                <a:cs typeface="Verdana"/>
              </a:rPr>
              <a:t>Из </a:t>
            </a:r>
            <a:r>
              <a:rPr sz="3200" spc="-130" dirty="0">
                <a:latin typeface="Verdana"/>
                <a:cs typeface="Verdana"/>
              </a:rPr>
              <a:t>средств </a:t>
            </a:r>
            <a:r>
              <a:rPr sz="3200" spc="-85" dirty="0">
                <a:latin typeface="Verdana"/>
                <a:cs typeface="Verdana"/>
              </a:rPr>
              <a:t>защиты </a:t>
            </a:r>
            <a:r>
              <a:rPr sz="3200" spc="-80" dirty="0">
                <a:latin typeface="Verdana"/>
                <a:cs typeface="Verdana"/>
              </a:rPr>
              <a:t>трансгендерным </a:t>
            </a:r>
            <a:r>
              <a:rPr sz="3200" spc="-85" dirty="0">
                <a:latin typeface="Verdana"/>
                <a:cs typeface="Verdana"/>
              </a:rPr>
              <a:t>людям </a:t>
            </a:r>
            <a:r>
              <a:rPr sz="3200" spc="-120" dirty="0">
                <a:latin typeface="Verdana"/>
                <a:cs typeface="Verdana"/>
              </a:rPr>
              <a:t>доступны </a:t>
            </a:r>
            <a:r>
              <a:rPr sz="3200" spc="-114" dirty="0">
                <a:latin typeface="Verdana"/>
                <a:cs typeface="Verdana"/>
              </a:rPr>
              <a:t>презервативы, </a:t>
            </a:r>
            <a:r>
              <a:rPr sz="3200" spc="-25" dirty="0">
                <a:latin typeface="Verdana"/>
                <a:cs typeface="Verdana"/>
              </a:rPr>
              <a:t>и </a:t>
            </a:r>
            <a:r>
              <a:rPr sz="3200" spc="-100" dirty="0">
                <a:latin typeface="Verdana"/>
                <a:cs typeface="Verdana"/>
              </a:rPr>
              <a:t>этот </a:t>
            </a:r>
            <a:r>
              <a:rPr sz="3200" spc="-140" dirty="0">
                <a:latin typeface="Verdana"/>
                <a:cs typeface="Verdana"/>
              </a:rPr>
              <a:t>доступ </a:t>
            </a:r>
            <a:r>
              <a:rPr sz="3200" spc="-135" dirty="0">
                <a:latin typeface="Verdana"/>
                <a:cs typeface="Verdana"/>
              </a:rPr>
              <a:t> </a:t>
            </a:r>
            <a:r>
              <a:rPr sz="3200" spc="-100" dirty="0">
                <a:latin typeface="Verdana"/>
                <a:cs typeface="Verdana"/>
              </a:rPr>
              <a:t>трансгендерные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00" dirty="0">
                <a:latin typeface="Verdana"/>
                <a:cs typeface="Verdana"/>
              </a:rPr>
              <a:t>люди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90" dirty="0">
                <a:latin typeface="Verdana"/>
                <a:cs typeface="Verdana"/>
              </a:rPr>
              <a:t>в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35" dirty="0">
                <a:latin typeface="Verdana"/>
                <a:cs typeface="Verdana"/>
              </a:rPr>
              <a:t>основном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65" dirty="0">
                <a:latin typeface="Verdana"/>
                <a:cs typeface="Verdana"/>
              </a:rPr>
              <a:t>сами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себе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110" dirty="0">
                <a:latin typeface="Verdana"/>
                <a:cs typeface="Verdana"/>
              </a:rPr>
              <a:t>обеспечивают,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40" dirty="0">
                <a:latin typeface="Verdana"/>
                <a:cs typeface="Verdana"/>
              </a:rPr>
              <a:t>покупая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90" dirty="0">
                <a:latin typeface="Verdana"/>
                <a:cs typeface="Verdana"/>
              </a:rPr>
              <a:t>презервативы</a:t>
            </a:r>
            <a:r>
              <a:rPr sz="3200" spc="-290" dirty="0">
                <a:latin typeface="Verdana"/>
                <a:cs typeface="Verdana"/>
              </a:rPr>
              <a:t> </a:t>
            </a:r>
            <a:r>
              <a:rPr sz="3200" spc="-90" dirty="0">
                <a:latin typeface="Verdana"/>
                <a:cs typeface="Verdana"/>
              </a:rPr>
              <a:t>в </a:t>
            </a:r>
            <a:r>
              <a:rPr sz="3200" spc="-1110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аптеках</a:t>
            </a:r>
            <a:r>
              <a:rPr sz="3200" spc="-305" dirty="0">
                <a:latin typeface="Verdana"/>
                <a:cs typeface="Verdana"/>
              </a:rPr>
              <a:t> </a:t>
            </a:r>
            <a:r>
              <a:rPr sz="3200" spc="-25" dirty="0">
                <a:latin typeface="Verdana"/>
                <a:cs typeface="Verdana"/>
              </a:rPr>
              <a:t>и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магазинах.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600">
              <a:latin typeface="Verdana"/>
              <a:cs typeface="Verdana"/>
            </a:endParaRPr>
          </a:p>
          <a:p>
            <a:pPr marL="12700" marR="1784985">
              <a:lnSpc>
                <a:spcPct val="115199"/>
              </a:lnSpc>
            </a:pPr>
            <a:r>
              <a:rPr sz="3200" spc="-215" dirty="0">
                <a:latin typeface="Verdana"/>
                <a:cs typeface="Verdana"/>
              </a:rPr>
              <a:t>Т</a:t>
            </a:r>
            <a:r>
              <a:rPr sz="3200" spc="-155" dirty="0">
                <a:latin typeface="Verdana"/>
                <a:cs typeface="Verdana"/>
              </a:rPr>
              <a:t>а</a:t>
            </a:r>
            <a:r>
              <a:rPr sz="3200" spc="-245" dirty="0">
                <a:latin typeface="Verdana"/>
                <a:cs typeface="Verdana"/>
              </a:rPr>
              <a:t>к</a:t>
            </a:r>
            <a:r>
              <a:rPr sz="3200" spc="-210" dirty="0">
                <a:latin typeface="Verdana"/>
                <a:cs typeface="Verdana"/>
              </a:rPr>
              <a:t>ж</a:t>
            </a:r>
            <a:r>
              <a:rPr sz="3200" spc="-114" dirty="0">
                <a:latin typeface="Verdana"/>
                <a:cs typeface="Verdana"/>
              </a:rPr>
              <a:t>е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70" dirty="0">
                <a:latin typeface="Verdana"/>
                <a:cs typeface="Verdana"/>
              </a:rPr>
              <a:t>д</a:t>
            </a:r>
            <a:r>
              <a:rPr sz="3200" spc="-20" dirty="0">
                <a:latin typeface="Verdana"/>
                <a:cs typeface="Verdana"/>
              </a:rPr>
              <a:t>о</a:t>
            </a:r>
            <a:r>
              <a:rPr sz="3200" spc="-195" dirty="0">
                <a:latin typeface="Verdana"/>
                <a:cs typeface="Verdana"/>
              </a:rPr>
              <a:t>с</a:t>
            </a:r>
            <a:r>
              <a:rPr sz="3200" spc="-105" dirty="0">
                <a:latin typeface="Verdana"/>
                <a:cs typeface="Verdana"/>
              </a:rPr>
              <a:t>т</a:t>
            </a:r>
            <a:r>
              <a:rPr sz="3200" spc="-290" dirty="0">
                <a:latin typeface="Verdana"/>
                <a:cs typeface="Verdana"/>
              </a:rPr>
              <a:t>у</a:t>
            </a:r>
            <a:r>
              <a:rPr sz="3200" spc="-60" dirty="0">
                <a:latin typeface="Verdana"/>
                <a:cs typeface="Verdana"/>
              </a:rPr>
              <a:t>п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90" dirty="0">
                <a:latin typeface="Verdana"/>
                <a:cs typeface="Verdana"/>
              </a:rPr>
              <a:t>в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20" dirty="0">
                <a:latin typeface="Verdana"/>
                <a:cs typeface="Verdana"/>
              </a:rPr>
              <a:t>о</a:t>
            </a:r>
            <a:r>
              <a:rPr sz="3200" spc="-65" dirty="0">
                <a:latin typeface="Verdana"/>
                <a:cs typeface="Verdana"/>
              </a:rPr>
              <a:t>п</a:t>
            </a:r>
            <a:r>
              <a:rPr sz="3200" spc="-45" dirty="0">
                <a:latin typeface="Verdana"/>
                <a:cs typeface="Verdana"/>
              </a:rPr>
              <a:t>р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170" dirty="0">
                <a:latin typeface="Verdana"/>
                <a:cs typeface="Verdana"/>
              </a:rPr>
              <a:t>д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170" dirty="0">
                <a:latin typeface="Verdana"/>
                <a:cs typeface="Verdana"/>
              </a:rPr>
              <a:t>л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20" dirty="0">
                <a:latin typeface="Verdana"/>
                <a:cs typeface="Verdana"/>
              </a:rPr>
              <a:t>нно</a:t>
            </a:r>
            <a:r>
              <a:rPr sz="3200" spc="-25" dirty="0">
                <a:latin typeface="Verdana"/>
                <a:cs typeface="Verdana"/>
              </a:rPr>
              <a:t>й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95" dirty="0">
                <a:latin typeface="Verdana"/>
                <a:cs typeface="Verdana"/>
              </a:rPr>
              <a:t>с</a:t>
            </a:r>
            <a:r>
              <a:rPr sz="3200" spc="-105" dirty="0">
                <a:latin typeface="Verdana"/>
                <a:cs typeface="Verdana"/>
              </a:rPr>
              <a:t>т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65" dirty="0">
                <a:latin typeface="Verdana"/>
                <a:cs typeface="Verdana"/>
              </a:rPr>
              <a:t>п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20" dirty="0">
                <a:latin typeface="Verdana"/>
                <a:cs typeface="Verdana"/>
              </a:rPr>
              <a:t>н</a:t>
            </a:r>
            <a:r>
              <a:rPr sz="3200" spc="-25" dirty="0">
                <a:latin typeface="Verdana"/>
                <a:cs typeface="Verdana"/>
              </a:rPr>
              <a:t>и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20" dirty="0">
                <a:latin typeface="Verdana"/>
                <a:cs typeface="Verdana"/>
              </a:rPr>
              <a:t>о</a:t>
            </a:r>
            <a:r>
              <a:rPr sz="3200" spc="-70" dirty="0">
                <a:latin typeface="Verdana"/>
                <a:cs typeface="Verdana"/>
              </a:rPr>
              <a:t>б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195" dirty="0">
                <a:latin typeface="Verdana"/>
                <a:cs typeface="Verdana"/>
              </a:rPr>
              <a:t>с</a:t>
            </a:r>
            <a:r>
              <a:rPr sz="3200" spc="-65" dirty="0">
                <a:latin typeface="Verdana"/>
                <a:cs typeface="Verdana"/>
              </a:rPr>
              <a:t>п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5" dirty="0">
                <a:latin typeface="Verdana"/>
                <a:cs typeface="Verdana"/>
              </a:rPr>
              <a:t>ч</a:t>
            </a:r>
            <a:r>
              <a:rPr sz="3200" spc="-30" dirty="0">
                <a:latin typeface="Verdana"/>
                <a:cs typeface="Verdana"/>
              </a:rPr>
              <a:t>и</a:t>
            </a:r>
            <a:r>
              <a:rPr sz="3200" spc="-95" dirty="0">
                <a:latin typeface="Verdana"/>
                <a:cs typeface="Verdana"/>
              </a:rPr>
              <a:t>в</a:t>
            </a:r>
            <a:r>
              <a:rPr sz="3200" spc="-155" dirty="0">
                <a:latin typeface="Verdana"/>
                <a:cs typeface="Verdana"/>
              </a:rPr>
              <a:t>а</a:t>
            </a:r>
            <a:r>
              <a:rPr sz="3200" spc="-40" dirty="0">
                <a:latin typeface="Verdana"/>
                <a:cs typeface="Verdana"/>
              </a:rPr>
              <a:t>ю</a:t>
            </a:r>
            <a:r>
              <a:rPr sz="3200" spc="-100" dirty="0">
                <a:latin typeface="Verdana"/>
                <a:cs typeface="Verdana"/>
              </a:rPr>
              <a:t>т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20" dirty="0">
                <a:latin typeface="Verdana"/>
                <a:cs typeface="Verdana"/>
              </a:rPr>
              <a:t>н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65" dirty="0">
                <a:latin typeface="Verdana"/>
                <a:cs typeface="Verdana"/>
              </a:rPr>
              <a:t>п</a:t>
            </a:r>
            <a:r>
              <a:rPr sz="3200" spc="-45" dirty="0">
                <a:latin typeface="Verdana"/>
                <a:cs typeface="Verdana"/>
              </a:rPr>
              <a:t>р</a:t>
            </a:r>
            <a:r>
              <a:rPr sz="3200" spc="-155" dirty="0">
                <a:latin typeface="Verdana"/>
                <a:cs typeface="Verdana"/>
              </a:rPr>
              <a:t>а</a:t>
            </a:r>
            <a:r>
              <a:rPr sz="3200" spc="-95" dirty="0">
                <a:latin typeface="Verdana"/>
                <a:cs typeface="Verdana"/>
              </a:rPr>
              <a:t>в</a:t>
            </a:r>
            <a:r>
              <a:rPr sz="3200" spc="-30" dirty="0">
                <a:latin typeface="Verdana"/>
                <a:cs typeface="Verdana"/>
              </a:rPr>
              <a:t>и</a:t>
            </a:r>
            <a:r>
              <a:rPr sz="3200" spc="-105" dirty="0">
                <a:latin typeface="Verdana"/>
                <a:cs typeface="Verdana"/>
              </a:rPr>
              <a:t>т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170" dirty="0">
                <a:latin typeface="Verdana"/>
                <a:cs typeface="Verdana"/>
              </a:rPr>
              <a:t>л</a:t>
            </a:r>
            <a:r>
              <a:rPr sz="3200" spc="55" dirty="0">
                <a:latin typeface="Verdana"/>
                <a:cs typeface="Verdana"/>
              </a:rPr>
              <a:t>ь</a:t>
            </a:r>
            <a:r>
              <a:rPr sz="3200" spc="-195" dirty="0">
                <a:latin typeface="Verdana"/>
                <a:cs typeface="Verdana"/>
              </a:rPr>
              <a:t>с</a:t>
            </a:r>
            <a:r>
              <a:rPr sz="3200" spc="-105" dirty="0">
                <a:latin typeface="Verdana"/>
                <a:cs typeface="Verdana"/>
              </a:rPr>
              <a:t>т</a:t>
            </a:r>
            <a:r>
              <a:rPr sz="3200" spc="-95" dirty="0">
                <a:latin typeface="Verdana"/>
                <a:cs typeface="Verdana"/>
              </a:rPr>
              <a:t>в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20" dirty="0">
                <a:latin typeface="Verdana"/>
                <a:cs typeface="Verdana"/>
              </a:rPr>
              <a:t>нн</a:t>
            </a:r>
            <a:r>
              <a:rPr sz="3200" spc="-90" dirty="0">
                <a:latin typeface="Verdana"/>
                <a:cs typeface="Verdana"/>
              </a:rPr>
              <a:t>ы</a:t>
            </a:r>
            <a:r>
              <a:rPr sz="3200" spc="-85" dirty="0">
                <a:latin typeface="Verdana"/>
                <a:cs typeface="Verdana"/>
              </a:rPr>
              <a:t>е  </a:t>
            </a:r>
            <a:r>
              <a:rPr sz="3200" spc="-75" dirty="0">
                <a:latin typeface="Verdana"/>
                <a:cs typeface="Verdana"/>
              </a:rPr>
              <a:t>организации </a:t>
            </a:r>
            <a:r>
              <a:rPr sz="3200" spc="-25" dirty="0">
                <a:latin typeface="Verdana"/>
                <a:cs typeface="Verdana"/>
              </a:rPr>
              <a:t>и </a:t>
            </a:r>
            <a:r>
              <a:rPr sz="3200" spc="-114" dirty="0">
                <a:latin typeface="Verdana"/>
                <a:cs typeface="Verdana"/>
              </a:rPr>
              <a:t>ВИЧ-сервисные </a:t>
            </a:r>
            <a:r>
              <a:rPr sz="3200" spc="-105" dirty="0">
                <a:latin typeface="Verdana"/>
                <a:cs typeface="Verdana"/>
              </a:rPr>
              <a:t>организации, </a:t>
            </a:r>
            <a:r>
              <a:rPr sz="3200" spc="-30" dirty="0">
                <a:latin typeface="Verdana"/>
                <a:cs typeface="Verdana"/>
              </a:rPr>
              <a:t>имеющие </a:t>
            </a:r>
            <a:r>
              <a:rPr sz="3200" spc="-95" dirty="0">
                <a:latin typeface="Verdana"/>
                <a:cs typeface="Verdana"/>
              </a:rPr>
              <a:t>направления </a:t>
            </a:r>
            <a:r>
              <a:rPr sz="3200" spc="-90" dirty="0">
                <a:latin typeface="Verdana"/>
                <a:cs typeface="Verdana"/>
              </a:rPr>
              <a:t> </a:t>
            </a:r>
            <a:r>
              <a:rPr sz="3200" spc="-45" dirty="0">
                <a:latin typeface="Verdana"/>
                <a:cs typeface="Verdana"/>
              </a:rPr>
              <a:t>р</a:t>
            </a:r>
            <a:r>
              <a:rPr sz="3200" spc="-155" dirty="0">
                <a:latin typeface="Verdana"/>
                <a:cs typeface="Verdana"/>
              </a:rPr>
              <a:t>а</a:t>
            </a:r>
            <a:r>
              <a:rPr sz="3200" spc="-70" dirty="0">
                <a:latin typeface="Verdana"/>
                <a:cs typeface="Verdana"/>
              </a:rPr>
              <a:t>б</a:t>
            </a:r>
            <a:r>
              <a:rPr sz="3200" spc="-20" dirty="0">
                <a:latin typeface="Verdana"/>
                <a:cs typeface="Verdana"/>
              </a:rPr>
              <a:t>о</a:t>
            </a:r>
            <a:r>
              <a:rPr sz="3200" spc="-105" dirty="0">
                <a:latin typeface="Verdana"/>
                <a:cs typeface="Verdana"/>
              </a:rPr>
              <a:t>т</a:t>
            </a:r>
            <a:r>
              <a:rPr sz="3200" spc="-85" dirty="0">
                <a:latin typeface="Verdana"/>
                <a:cs typeface="Verdana"/>
              </a:rPr>
              <a:t>ы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30" dirty="0">
                <a:latin typeface="Verdana"/>
                <a:cs typeface="Verdana"/>
              </a:rPr>
              <a:t>и</a:t>
            </a:r>
            <a:r>
              <a:rPr sz="3200" spc="110" dirty="0">
                <a:latin typeface="Verdana"/>
                <a:cs typeface="Verdana"/>
              </a:rPr>
              <a:t>м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20" dirty="0">
                <a:latin typeface="Verdana"/>
                <a:cs typeface="Verdana"/>
              </a:rPr>
              <a:t>нн</a:t>
            </a:r>
            <a:r>
              <a:rPr sz="3200" spc="-15" dirty="0">
                <a:latin typeface="Verdana"/>
                <a:cs typeface="Verdana"/>
              </a:rPr>
              <a:t>о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90" dirty="0">
                <a:latin typeface="Verdana"/>
                <a:cs typeface="Verdana"/>
              </a:rPr>
              <a:t>с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05" dirty="0">
                <a:latin typeface="Verdana"/>
                <a:cs typeface="Verdana"/>
              </a:rPr>
              <a:t>т</a:t>
            </a:r>
            <a:r>
              <a:rPr sz="3200" spc="-45" dirty="0">
                <a:latin typeface="Verdana"/>
                <a:cs typeface="Verdana"/>
              </a:rPr>
              <a:t>р</a:t>
            </a:r>
            <a:r>
              <a:rPr sz="3200" spc="-155" dirty="0">
                <a:latin typeface="Verdana"/>
                <a:cs typeface="Verdana"/>
              </a:rPr>
              <a:t>а</a:t>
            </a:r>
            <a:r>
              <a:rPr sz="3200" spc="-20" dirty="0">
                <a:latin typeface="Verdana"/>
                <a:cs typeface="Verdana"/>
              </a:rPr>
              <a:t>н</a:t>
            </a:r>
            <a:r>
              <a:rPr sz="3200" spc="-195" dirty="0">
                <a:latin typeface="Verdana"/>
                <a:cs typeface="Verdana"/>
              </a:rPr>
              <a:t>с</a:t>
            </a:r>
            <a:r>
              <a:rPr sz="3200" spc="-150" dirty="0">
                <a:latin typeface="Verdana"/>
                <a:cs typeface="Verdana"/>
              </a:rPr>
              <a:t>г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20" dirty="0">
                <a:latin typeface="Verdana"/>
                <a:cs typeface="Verdana"/>
              </a:rPr>
              <a:t>н</a:t>
            </a:r>
            <a:r>
              <a:rPr sz="3200" spc="-170" dirty="0">
                <a:latin typeface="Verdana"/>
                <a:cs typeface="Verdana"/>
              </a:rPr>
              <a:t>д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45" dirty="0">
                <a:latin typeface="Verdana"/>
                <a:cs typeface="Verdana"/>
              </a:rPr>
              <a:t>р</a:t>
            </a:r>
            <a:r>
              <a:rPr sz="3200" spc="-20" dirty="0">
                <a:latin typeface="Verdana"/>
                <a:cs typeface="Verdana"/>
              </a:rPr>
              <a:t>н</a:t>
            </a:r>
            <a:r>
              <a:rPr sz="3200" spc="-90" dirty="0">
                <a:latin typeface="Verdana"/>
                <a:cs typeface="Verdana"/>
              </a:rPr>
              <a:t>ы</a:t>
            </a:r>
            <a:r>
              <a:rPr sz="3200" spc="110" dirty="0">
                <a:latin typeface="Verdana"/>
                <a:cs typeface="Verdana"/>
              </a:rPr>
              <a:t>м</a:t>
            </a:r>
            <a:r>
              <a:rPr sz="3200" spc="-25" dirty="0">
                <a:latin typeface="Verdana"/>
                <a:cs typeface="Verdana"/>
              </a:rPr>
              <a:t>и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70" dirty="0">
                <a:latin typeface="Verdana"/>
                <a:cs typeface="Verdana"/>
              </a:rPr>
              <a:t>л</a:t>
            </a:r>
            <a:r>
              <a:rPr sz="3200" spc="-40" dirty="0">
                <a:latin typeface="Verdana"/>
                <a:cs typeface="Verdana"/>
              </a:rPr>
              <a:t>ю</a:t>
            </a:r>
            <a:r>
              <a:rPr sz="3200" spc="-170" dirty="0">
                <a:latin typeface="Verdana"/>
                <a:cs typeface="Verdana"/>
              </a:rPr>
              <a:t>д</a:t>
            </a:r>
            <a:r>
              <a:rPr sz="3200" spc="55" dirty="0">
                <a:latin typeface="Verdana"/>
                <a:cs typeface="Verdana"/>
              </a:rPr>
              <a:t>ь</a:t>
            </a:r>
            <a:r>
              <a:rPr sz="3200" spc="110" dirty="0">
                <a:latin typeface="Verdana"/>
                <a:cs typeface="Verdana"/>
              </a:rPr>
              <a:t>м</a:t>
            </a:r>
            <a:r>
              <a:rPr sz="3200" spc="-30" dirty="0">
                <a:latin typeface="Verdana"/>
                <a:cs typeface="Verdana"/>
              </a:rPr>
              <a:t>и</a:t>
            </a:r>
            <a:r>
              <a:rPr sz="3200" spc="-315" dirty="0">
                <a:latin typeface="Verdana"/>
                <a:cs typeface="Verdana"/>
              </a:rPr>
              <a:t>.</a:t>
            </a:r>
            <a:endParaRPr sz="3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600">
              <a:latin typeface="Verdana"/>
              <a:cs typeface="Verdana"/>
            </a:endParaRPr>
          </a:p>
          <a:p>
            <a:pPr marL="12700" marR="22860" algn="just">
              <a:lnSpc>
                <a:spcPct val="115199"/>
              </a:lnSpc>
              <a:spcBef>
                <a:spcPts val="5"/>
              </a:spcBef>
            </a:pPr>
            <a:r>
              <a:rPr sz="3200" spc="-140" dirty="0">
                <a:latin typeface="Verdana"/>
                <a:cs typeface="Verdana"/>
              </a:rPr>
              <a:t>Другие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35" dirty="0">
                <a:latin typeface="Verdana"/>
                <a:cs typeface="Verdana"/>
              </a:rPr>
              <a:t>средства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25" dirty="0">
                <a:latin typeface="Verdana"/>
                <a:cs typeface="Verdana"/>
              </a:rPr>
              <a:t>защиты,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30" dirty="0">
                <a:latin typeface="Verdana"/>
                <a:cs typeface="Verdana"/>
              </a:rPr>
              <a:t>такие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210" dirty="0">
                <a:latin typeface="Verdana"/>
                <a:cs typeface="Verdana"/>
              </a:rPr>
              <a:t>как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240" dirty="0">
                <a:latin typeface="Verdana"/>
                <a:cs typeface="Verdana"/>
              </a:rPr>
              <a:t>ДКП,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204" dirty="0">
                <a:latin typeface="Verdana"/>
                <a:cs typeface="Verdana"/>
              </a:rPr>
              <a:t>ПКП,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85" dirty="0">
                <a:latin typeface="Verdana"/>
                <a:cs typeface="Verdana"/>
              </a:rPr>
              <a:t>вагинальные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14" dirty="0">
                <a:latin typeface="Verdana"/>
                <a:cs typeface="Verdana"/>
              </a:rPr>
              <a:t>презервативы,</a:t>
            </a:r>
            <a:r>
              <a:rPr sz="3200" spc="-295" dirty="0">
                <a:latin typeface="Verdana"/>
                <a:cs typeface="Verdana"/>
              </a:rPr>
              <a:t> </a:t>
            </a:r>
            <a:r>
              <a:rPr sz="3200" spc="-135" dirty="0">
                <a:latin typeface="Verdana"/>
                <a:cs typeface="Verdana"/>
              </a:rPr>
              <a:t>латексные </a:t>
            </a:r>
            <a:r>
              <a:rPr sz="3200" spc="-1115" dirty="0">
                <a:latin typeface="Verdana"/>
                <a:cs typeface="Verdana"/>
              </a:rPr>
              <a:t> </a:t>
            </a:r>
            <a:r>
              <a:rPr sz="3200" spc="-195" dirty="0">
                <a:latin typeface="Verdana"/>
                <a:cs typeface="Verdana"/>
              </a:rPr>
              <a:t>с</a:t>
            </a:r>
            <a:r>
              <a:rPr sz="3200" spc="-155" dirty="0">
                <a:latin typeface="Verdana"/>
                <a:cs typeface="Verdana"/>
              </a:rPr>
              <a:t>а</a:t>
            </a:r>
            <a:r>
              <a:rPr sz="3200" spc="-170" dirty="0">
                <a:latin typeface="Verdana"/>
                <a:cs typeface="Verdana"/>
              </a:rPr>
              <a:t>л</a:t>
            </a:r>
            <a:r>
              <a:rPr sz="3200" spc="-415" dirty="0">
                <a:latin typeface="Verdana"/>
                <a:cs typeface="Verdana"/>
              </a:rPr>
              <a:t>ф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105" dirty="0">
                <a:latin typeface="Verdana"/>
                <a:cs typeface="Verdana"/>
              </a:rPr>
              <a:t>т</a:t>
            </a:r>
            <a:r>
              <a:rPr sz="3200" spc="-245" dirty="0">
                <a:latin typeface="Verdana"/>
                <a:cs typeface="Verdana"/>
              </a:rPr>
              <a:t>к</a:t>
            </a:r>
            <a:r>
              <a:rPr sz="3200" spc="-30" dirty="0">
                <a:latin typeface="Verdana"/>
                <a:cs typeface="Verdana"/>
              </a:rPr>
              <a:t>и</a:t>
            </a:r>
            <a:r>
              <a:rPr sz="3200" spc="-385" dirty="0">
                <a:latin typeface="Verdana"/>
                <a:cs typeface="Verdana"/>
              </a:rPr>
              <a:t>,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50" dirty="0">
                <a:latin typeface="Verdana"/>
                <a:cs typeface="Verdana"/>
              </a:rPr>
              <a:t>а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5" dirty="0">
                <a:latin typeface="Verdana"/>
                <a:cs typeface="Verdana"/>
              </a:rPr>
              <a:t>ч</a:t>
            </a:r>
            <a:r>
              <a:rPr sz="3200" spc="-155" dirty="0">
                <a:latin typeface="Verdana"/>
                <a:cs typeface="Verdana"/>
              </a:rPr>
              <a:t>а</a:t>
            </a:r>
            <a:r>
              <a:rPr sz="3200" spc="-195" dirty="0">
                <a:latin typeface="Verdana"/>
                <a:cs typeface="Verdana"/>
              </a:rPr>
              <a:t>с</a:t>
            </a:r>
            <a:r>
              <a:rPr sz="3200" spc="-105" dirty="0">
                <a:latin typeface="Verdana"/>
                <a:cs typeface="Verdana"/>
              </a:rPr>
              <a:t>т</a:t>
            </a:r>
            <a:r>
              <a:rPr sz="3200" spc="-15" dirty="0">
                <a:latin typeface="Verdana"/>
                <a:cs typeface="Verdana"/>
              </a:rPr>
              <a:t>о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0" dirty="0">
                <a:latin typeface="Verdana"/>
                <a:cs typeface="Verdana"/>
              </a:rPr>
              <a:t>—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25" dirty="0">
                <a:latin typeface="Verdana"/>
                <a:cs typeface="Verdana"/>
              </a:rPr>
              <a:t>и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70" dirty="0">
                <a:latin typeface="Verdana"/>
                <a:cs typeface="Verdana"/>
              </a:rPr>
              <a:t>л</a:t>
            </a:r>
            <a:r>
              <a:rPr sz="3200" spc="-290" dirty="0">
                <a:latin typeface="Verdana"/>
                <a:cs typeface="Verdana"/>
              </a:rPr>
              <a:t>у</a:t>
            </a:r>
            <a:r>
              <a:rPr sz="3200" spc="-70" dirty="0">
                <a:latin typeface="Verdana"/>
                <a:cs typeface="Verdana"/>
              </a:rPr>
              <a:t>б</a:t>
            </a:r>
            <a:r>
              <a:rPr sz="3200" spc="-45" dirty="0">
                <a:latin typeface="Verdana"/>
                <a:cs typeface="Verdana"/>
              </a:rPr>
              <a:t>р</a:t>
            </a:r>
            <a:r>
              <a:rPr sz="3200" spc="-30" dirty="0">
                <a:latin typeface="Verdana"/>
                <a:cs typeface="Verdana"/>
              </a:rPr>
              <a:t>и</a:t>
            </a:r>
            <a:r>
              <a:rPr sz="3200" spc="-245" dirty="0">
                <a:latin typeface="Verdana"/>
                <a:cs typeface="Verdana"/>
              </a:rPr>
              <a:t>к</a:t>
            </a:r>
            <a:r>
              <a:rPr sz="3200" spc="-155" dirty="0">
                <a:latin typeface="Verdana"/>
                <a:cs typeface="Verdana"/>
              </a:rPr>
              <a:t>а</a:t>
            </a:r>
            <a:r>
              <a:rPr sz="3200" spc="-20" dirty="0">
                <a:latin typeface="Verdana"/>
                <a:cs typeface="Verdana"/>
              </a:rPr>
              <a:t>н</a:t>
            </a:r>
            <a:r>
              <a:rPr sz="3200" spc="-105" dirty="0">
                <a:latin typeface="Verdana"/>
                <a:cs typeface="Verdana"/>
              </a:rPr>
              <a:t>т</a:t>
            </a:r>
            <a:r>
              <a:rPr sz="3200" spc="-90" dirty="0">
                <a:latin typeface="Verdana"/>
                <a:cs typeface="Verdana"/>
              </a:rPr>
              <a:t>ы</a:t>
            </a:r>
            <a:r>
              <a:rPr sz="3200" spc="-385" dirty="0">
                <a:latin typeface="Verdana"/>
                <a:cs typeface="Verdana"/>
              </a:rPr>
              <a:t>,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65" dirty="0">
                <a:latin typeface="Verdana"/>
                <a:cs typeface="Verdana"/>
              </a:rPr>
              <a:t>п</a:t>
            </a:r>
            <a:r>
              <a:rPr sz="3200" spc="-45" dirty="0">
                <a:latin typeface="Verdana"/>
                <a:cs typeface="Verdana"/>
              </a:rPr>
              <a:t>р</a:t>
            </a:r>
            <a:r>
              <a:rPr sz="3200" spc="-155" dirty="0">
                <a:latin typeface="Verdana"/>
                <a:cs typeface="Verdana"/>
              </a:rPr>
              <a:t>а</a:t>
            </a:r>
            <a:r>
              <a:rPr sz="3200" spc="-245" dirty="0">
                <a:latin typeface="Verdana"/>
                <a:cs typeface="Verdana"/>
              </a:rPr>
              <a:t>к</a:t>
            </a:r>
            <a:r>
              <a:rPr sz="3200" spc="-105" dirty="0">
                <a:latin typeface="Verdana"/>
                <a:cs typeface="Verdana"/>
              </a:rPr>
              <a:t>т</a:t>
            </a:r>
            <a:r>
              <a:rPr sz="3200" spc="-30" dirty="0">
                <a:latin typeface="Verdana"/>
                <a:cs typeface="Verdana"/>
              </a:rPr>
              <a:t>и</a:t>
            </a:r>
            <a:r>
              <a:rPr sz="3200" spc="-5" dirty="0">
                <a:latin typeface="Verdana"/>
                <a:cs typeface="Verdana"/>
              </a:rPr>
              <a:t>ч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195" dirty="0">
                <a:latin typeface="Verdana"/>
                <a:cs typeface="Verdana"/>
              </a:rPr>
              <a:t>с</a:t>
            </a:r>
            <a:r>
              <a:rPr sz="3200" spc="-245" dirty="0">
                <a:latin typeface="Verdana"/>
                <a:cs typeface="Verdana"/>
              </a:rPr>
              <a:t>к</a:t>
            </a:r>
            <a:r>
              <a:rPr sz="3200" spc="-25" dirty="0">
                <a:latin typeface="Verdana"/>
                <a:cs typeface="Verdana"/>
              </a:rPr>
              <a:t>и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20" dirty="0">
                <a:latin typeface="Verdana"/>
                <a:cs typeface="Verdana"/>
              </a:rPr>
              <a:t>н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170" dirty="0">
                <a:latin typeface="Verdana"/>
                <a:cs typeface="Verdana"/>
              </a:rPr>
              <a:t>д</a:t>
            </a:r>
            <a:r>
              <a:rPr sz="3200" spc="-20" dirty="0">
                <a:latin typeface="Verdana"/>
                <a:cs typeface="Verdana"/>
              </a:rPr>
              <a:t>о</a:t>
            </a:r>
            <a:r>
              <a:rPr sz="3200" spc="-195" dirty="0">
                <a:latin typeface="Verdana"/>
                <a:cs typeface="Verdana"/>
              </a:rPr>
              <a:t>с</a:t>
            </a:r>
            <a:r>
              <a:rPr sz="3200" spc="-105" dirty="0">
                <a:latin typeface="Verdana"/>
                <a:cs typeface="Verdana"/>
              </a:rPr>
              <a:t>т</a:t>
            </a:r>
            <a:r>
              <a:rPr sz="3200" spc="-290" dirty="0">
                <a:latin typeface="Verdana"/>
                <a:cs typeface="Verdana"/>
              </a:rPr>
              <a:t>у</a:t>
            </a:r>
            <a:r>
              <a:rPr sz="3200" spc="-65" dirty="0">
                <a:latin typeface="Verdana"/>
                <a:cs typeface="Verdana"/>
              </a:rPr>
              <a:t>п</a:t>
            </a:r>
            <a:r>
              <a:rPr sz="3200" spc="-20" dirty="0">
                <a:latin typeface="Verdana"/>
                <a:cs typeface="Verdana"/>
              </a:rPr>
              <a:t>н</a:t>
            </a:r>
            <a:r>
              <a:rPr sz="3200" spc="-85" dirty="0">
                <a:latin typeface="Verdana"/>
                <a:cs typeface="Verdana"/>
              </a:rPr>
              <a:t>ы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05" dirty="0">
                <a:latin typeface="Verdana"/>
                <a:cs typeface="Verdana"/>
              </a:rPr>
              <a:t>т</a:t>
            </a:r>
            <a:r>
              <a:rPr sz="3200" spc="-45" dirty="0">
                <a:latin typeface="Verdana"/>
                <a:cs typeface="Verdana"/>
              </a:rPr>
              <a:t>р</a:t>
            </a:r>
            <a:r>
              <a:rPr sz="3200" spc="-155" dirty="0">
                <a:latin typeface="Verdana"/>
                <a:cs typeface="Verdana"/>
              </a:rPr>
              <a:t>а</a:t>
            </a:r>
            <a:r>
              <a:rPr sz="3200" spc="-20" dirty="0">
                <a:latin typeface="Verdana"/>
                <a:cs typeface="Verdana"/>
              </a:rPr>
              <a:t>н</a:t>
            </a:r>
            <a:r>
              <a:rPr sz="3200" spc="-195" dirty="0">
                <a:latin typeface="Verdana"/>
                <a:cs typeface="Verdana"/>
              </a:rPr>
              <a:t>с</a:t>
            </a:r>
            <a:r>
              <a:rPr sz="3200" spc="-150" dirty="0">
                <a:latin typeface="Verdana"/>
                <a:cs typeface="Verdana"/>
              </a:rPr>
              <a:t>г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20" dirty="0">
                <a:latin typeface="Verdana"/>
                <a:cs typeface="Verdana"/>
              </a:rPr>
              <a:t>н</a:t>
            </a:r>
            <a:r>
              <a:rPr sz="3200" spc="-170" dirty="0">
                <a:latin typeface="Verdana"/>
                <a:cs typeface="Verdana"/>
              </a:rPr>
              <a:t>д</a:t>
            </a:r>
            <a:r>
              <a:rPr sz="3200" spc="-120" dirty="0">
                <a:latin typeface="Verdana"/>
                <a:cs typeface="Verdana"/>
              </a:rPr>
              <a:t>е</a:t>
            </a:r>
            <a:r>
              <a:rPr sz="3200" spc="-45" dirty="0">
                <a:latin typeface="Verdana"/>
                <a:cs typeface="Verdana"/>
              </a:rPr>
              <a:t>р</a:t>
            </a:r>
            <a:r>
              <a:rPr sz="3200" spc="-20" dirty="0">
                <a:latin typeface="Verdana"/>
                <a:cs typeface="Verdana"/>
              </a:rPr>
              <a:t>н</a:t>
            </a:r>
            <a:r>
              <a:rPr sz="3200" spc="-90" dirty="0">
                <a:latin typeface="Verdana"/>
                <a:cs typeface="Verdana"/>
              </a:rPr>
              <a:t>ы</a:t>
            </a:r>
            <a:r>
              <a:rPr sz="3200" spc="114" dirty="0">
                <a:latin typeface="Verdana"/>
                <a:cs typeface="Verdana"/>
              </a:rPr>
              <a:t>м</a:t>
            </a:r>
            <a:r>
              <a:rPr sz="3200" spc="-300" dirty="0">
                <a:latin typeface="Verdana"/>
                <a:cs typeface="Verdana"/>
              </a:rPr>
              <a:t> </a:t>
            </a:r>
            <a:r>
              <a:rPr sz="3200" spc="-170" dirty="0">
                <a:latin typeface="Verdana"/>
                <a:cs typeface="Verdana"/>
              </a:rPr>
              <a:t>л</a:t>
            </a:r>
            <a:r>
              <a:rPr sz="3200" spc="-40" dirty="0">
                <a:latin typeface="Verdana"/>
                <a:cs typeface="Verdana"/>
              </a:rPr>
              <a:t>ю</a:t>
            </a:r>
            <a:r>
              <a:rPr sz="3200" spc="-170" dirty="0">
                <a:latin typeface="Verdana"/>
                <a:cs typeface="Verdana"/>
              </a:rPr>
              <a:t>д</a:t>
            </a:r>
            <a:r>
              <a:rPr sz="3200" spc="-155" dirty="0">
                <a:latin typeface="Verdana"/>
                <a:cs typeface="Verdana"/>
              </a:rPr>
              <a:t>я</a:t>
            </a:r>
            <a:r>
              <a:rPr sz="3200" spc="75" dirty="0">
                <a:latin typeface="Verdana"/>
                <a:cs typeface="Verdana"/>
              </a:rPr>
              <a:t>м  </a:t>
            </a:r>
            <a:r>
              <a:rPr sz="3200" spc="-90" dirty="0">
                <a:latin typeface="Verdana"/>
                <a:cs typeface="Verdana"/>
              </a:rPr>
              <a:t>в</a:t>
            </a:r>
            <a:r>
              <a:rPr sz="3200" spc="-305" dirty="0">
                <a:latin typeface="Verdana"/>
                <a:cs typeface="Verdana"/>
              </a:rPr>
              <a:t> </a:t>
            </a:r>
            <a:r>
              <a:rPr sz="3200" spc="-170" dirty="0">
                <a:latin typeface="Verdana"/>
                <a:cs typeface="Verdana"/>
              </a:rPr>
              <a:t>Казахстане.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351218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-250" dirty="0">
                <a:solidFill>
                  <a:srgbClr val="000000"/>
                </a:solidFill>
                <a:latin typeface="Verdana"/>
                <a:cs typeface="Verdana"/>
              </a:rPr>
              <a:t>В</a:t>
            </a:r>
            <a:r>
              <a:rPr sz="6950" b="0" spc="-155" dirty="0">
                <a:solidFill>
                  <a:srgbClr val="000000"/>
                </a:solidFill>
                <a:latin typeface="Verdana"/>
                <a:cs typeface="Verdana"/>
              </a:rPr>
              <a:t>ы</a:t>
            </a:r>
            <a:r>
              <a:rPr sz="6950" b="0" spc="-170" dirty="0">
                <a:solidFill>
                  <a:srgbClr val="000000"/>
                </a:solidFill>
                <a:latin typeface="Verdana"/>
                <a:cs typeface="Verdana"/>
              </a:rPr>
              <a:t>в</a:t>
            </a:r>
            <a:r>
              <a:rPr sz="6950" b="0" spc="-10" dirty="0">
                <a:solidFill>
                  <a:srgbClr val="000000"/>
                </a:solidFill>
                <a:latin typeface="Verdana"/>
                <a:cs typeface="Verdana"/>
              </a:rPr>
              <a:t>о</a:t>
            </a:r>
            <a:r>
              <a:rPr sz="6950" b="0" spc="-335" dirty="0">
                <a:solidFill>
                  <a:srgbClr val="000000"/>
                </a:solidFill>
                <a:latin typeface="Verdana"/>
                <a:cs typeface="Verdana"/>
              </a:rPr>
              <a:t>д</a:t>
            </a:r>
            <a:r>
              <a:rPr sz="6950" b="0" spc="-150" dirty="0">
                <a:solidFill>
                  <a:srgbClr val="000000"/>
                </a:solidFill>
                <a:latin typeface="Verdana"/>
                <a:cs typeface="Verdana"/>
              </a:rPr>
              <a:t>ы</a:t>
            </a:r>
            <a:endParaRPr sz="695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629" y="1581779"/>
            <a:ext cx="17249140" cy="871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6364">
              <a:lnSpc>
                <a:spcPct val="114900"/>
              </a:lnSpc>
              <a:spcBef>
                <a:spcPts val="100"/>
              </a:spcBef>
            </a:pPr>
            <a:r>
              <a:rPr sz="3100" spc="-60" dirty="0">
                <a:latin typeface="Verdana"/>
                <a:cs typeface="Verdana"/>
              </a:rPr>
              <a:t>Основное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95" dirty="0">
                <a:latin typeface="Verdana"/>
                <a:cs typeface="Verdana"/>
              </a:rPr>
              <a:t>препятствие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в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130" dirty="0">
                <a:latin typeface="Verdana"/>
                <a:cs typeface="Verdana"/>
              </a:rPr>
              <a:t>доступе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229" dirty="0">
                <a:latin typeface="Verdana"/>
                <a:cs typeface="Verdana"/>
              </a:rPr>
              <a:t>к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75" dirty="0">
                <a:latin typeface="Verdana"/>
                <a:cs typeface="Verdana"/>
              </a:rPr>
              <a:t>тестированию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20" dirty="0">
                <a:latin typeface="Verdana"/>
                <a:cs typeface="Verdana"/>
              </a:rPr>
              <a:t>и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130" dirty="0">
                <a:latin typeface="Verdana"/>
                <a:cs typeface="Verdana"/>
              </a:rPr>
              <a:t>профилактике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50" dirty="0">
                <a:latin typeface="Verdana"/>
                <a:cs typeface="Verdana"/>
              </a:rPr>
              <a:t>ВИЧ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20" dirty="0">
                <a:latin typeface="Verdana"/>
                <a:cs typeface="Verdana"/>
              </a:rPr>
              <a:t>и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50" dirty="0">
                <a:latin typeface="Verdana"/>
                <a:cs typeface="Verdana"/>
              </a:rPr>
              <a:t>ИППП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135" dirty="0">
                <a:latin typeface="Verdana"/>
                <a:cs typeface="Verdana"/>
              </a:rPr>
              <a:t>является </a:t>
            </a:r>
            <a:r>
              <a:rPr sz="3100" spc="-1075" dirty="0">
                <a:latin typeface="Verdana"/>
                <a:cs typeface="Verdana"/>
              </a:rPr>
              <a:t> </a:t>
            </a:r>
            <a:r>
              <a:rPr sz="3100" spc="-120" dirty="0">
                <a:latin typeface="Verdana"/>
                <a:cs typeface="Verdana"/>
              </a:rPr>
              <a:t>отсутствие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80" dirty="0">
                <a:latin typeface="Verdana"/>
                <a:cs typeface="Verdana"/>
              </a:rPr>
              <a:t>трансинклюзивной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40" dirty="0">
                <a:latin typeface="Verdana"/>
                <a:cs typeface="Verdana"/>
              </a:rPr>
              <a:t>среды/инфраструктуры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25" dirty="0">
                <a:latin typeface="Verdana"/>
                <a:cs typeface="Verdana"/>
              </a:rPr>
              <a:t>ВИЧ-профилактики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в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90" dirty="0">
                <a:latin typeface="Verdana"/>
                <a:cs typeface="Verdana"/>
              </a:rPr>
              <a:t>целом.</a:t>
            </a:r>
            <a:endParaRPr sz="3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00">
              <a:latin typeface="Verdana"/>
              <a:cs typeface="Verdana"/>
            </a:endParaRPr>
          </a:p>
          <a:p>
            <a:pPr marL="12700" marR="2654935">
              <a:lnSpc>
                <a:spcPct val="114900"/>
              </a:lnSpc>
            </a:pPr>
            <a:r>
              <a:rPr sz="3100" b="1" spc="229" dirty="0">
                <a:latin typeface="Trebuchet MS"/>
                <a:cs typeface="Trebuchet MS"/>
              </a:rPr>
              <a:t>На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50" dirty="0">
                <a:latin typeface="Trebuchet MS"/>
                <a:cs typeface="Trebuchet MS"/>
              </a:rPr>
              <a:t>уровне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70" dirty="0">
                <a:latin typeface="Trebuchet MS"/>
                <a:cs typeface="Trebuchet MS"/>
              </a:rPr>
              <a:t>получения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55" dirty="0">
                <a:latin typeface="Trebuchet MS"/>
                <a:cs typeface="Trebuchet MS"/>
              </a:rPr>
              <a:t>сервисов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35" dirty="0">
                <a:latin typeface="Trebuchet MS"/>
                <a:cs typeface="Trebuchet MS"/>
              </a:rPr>
              <a:t>трансгендерные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240" dirty="0">
                <a:latin typeface="Trebuchet MS"/>
                <a:cs typeface="Trebuchet MS"/>
              </a:rPr>
              <a:t>люди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185" dirty="0">
                <a:latin typeface="Trebuchet MS"/>
                <a:cs typeface="Trebuchet MS"/>
              </a:rPr>
              <a:t>сталкиваются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-10" dirty="0">
                <a:latin typeface="Trebuchet MS"/>
                <a:cs typeface="Trebuchet MS"/>
              </a:rPr>
              <a:t>с </a:t>
            </a:r>
            <a:r>
              <a:rPr sz="3100" b="1" spc="-919" dirty="0">
                <a:latin typeface="Trebuchet MS"/>
                <a:cs typeface="Trebuchet MS"/>
              </a:rPr>
              <a:t> </a:t>
            </a:r>
            <a:r>
              <a:rPr sz="3100" b="1" spc="130" dirty="0">
                <a:latin typeface="Trebuchet MS"/>
                <a:cs typeface="Trebuchet MS"/>
              </a:rPr>
              <a:t>трансфобией.</a:t>
            </a:r>
            <a:endParaRPr sz="3100">
              <a:latin typeface="Trebuchet MS"/>
              <a:cs typeface="Trebuchet MS"/>
            </a:endParaRPr>
          </a:p>
          <a:p>
            <a:pPr marL="12700" marR="1360170">
              <a:lnSpc>
                <a:spcPct val="114900"/>
              </a:lnSpc>
            </a:pPr>
            <a:r>
              <a:rPr sz="3100" spc="-75" dirty="0">
                <a:latin typeface="Verdana"/>
                <a:cs typeface="Verdana"/>
              </a:rPr>
              <a:t>Чаще </a:t>
            </a:r>
            <a:r>
              <a:rPr sz="3100" spc="-110" dirty="0">
                <a:latin typeface="Verdana"/>
                <a:cs typeface="Verdana"/>
              </a:rPr>
              <a:t>всего </a:t>
            </a:r>
            <a:r>
              <a:rPr sz="3100" spc="-114" dirty="0">
                <a:latin typeface="Verdana"/>
                <a:cs typeface="Verdana"/>
              </a:rPr>
              <a:t>трансфобия </a:t>
            </a:r>
            <a:r>
              <a:rPr sz="3100" spc="-125" dirty="0">
                <a:latin typeface="Verdana"/>
                <a:cs typeface="Verdana"/>
              </a:rPr>
              <a:t>выражается </a:t>
            </a:r>
            <a:r>
              <a:rPr sz="3100" spc="-85" dirty="0">
                <a:latin typeface="Verdana"/>
                <a:cs typeface="Verdana"/>
              </a:rPr>
              <a:t>в </a:t>
            </a:r>
            <a:r>
              <a:rPr sz="3100" spc="-50" dirty="0">
                <a:latin typeface="Verdana"/>
                <a:cs typeface="Verdana"/>
              </a:rPr>
              <a:t>игнорировании </a:t>
            </a:r>
            <a:r>
              <a:rPr sz="3100" spc="-70" dirty="0">
                <a:latin typeface="Verdana"/>
                <a:cs typeface="Verdana"/>
              </a:rPr>
              <a:t>гендерной </a:t>
            </a:r>
            <a:r>
              <a:rPr sz="3100" spc="-65" dirty="0">
                <a:latin typeface="Verdana"/>
                <a:cs typeface="Verdana"/>
              </a:rPr>
              <a:t>идентичности </a:t>
            </a:r>
            <a:r>
              <a:rPr sz="3100" spc="-60" dirty="0">
                <a:latin typeface="Verdana"/>
                <a:cs typeface="Verdana"/>
              </a:rPr>
              <a:t> </a:t>
            </a:r>
            <a:r>
              <a:rPr sz="3100" spc="-140" dirty="0">
                <a:latin typeface="Verdana"/>
                <a:cs typeface="Verdana"/>
              </a:rPr>
              <a:t>человека,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70" dirty="0">
                <a:latin typeface="Verdana"/>
                <a:cs typeface="Verdana"/>
              </a:rPr>
              <a:t>деднейминге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20" dirty="0">
                <a:latin typeface="Verdana"/>
                <a:cs typeface="Verdana"/>
              </a:rPr>
              <a:t>и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95" dirty="0">
                <a:latin typeface="Verdana"/>
                <a:cs typeface="Verdana"/>
              </a:rPr>
              <a:t>мисгендеринге,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некорректных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95" dirty="0">
                <a:latin typeface="Verdana"/>
                <a:cs typeface="Verdana"/>
              </a:rPr>
              <a:t>вопросах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40" dirty="0">
                <a:latin typeface="Verdana"/>
                <a:cs typeface="Verdana"/>
              </a:rPr>
              <a:t>при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80" dirty="0">
                <a:latin typeface="Verdana"/>
                <a:cs typeface="Verdana"/>
              </a:rPr>
              <a:t>получении </a:t>
            </a:r>
            <a:r>
              <a:rPr sz="3100" spc="-1075" dirty="0">
                <a:latin typeface="Verdana"/>
                <a:cs typeface="Verdana"/>
              </a:rPr>
              <a:t> </a:t>
            </a:r>
            <a:r>
              <a:rPr sz="3100" spc="-70" dirty="0">
                <a:latin typeface="Verdana"/>
                <a:cs typeface="Verdana"/>
              </a:rPr>
              <a:t>медицинской</a:t>
            </a:r>
            <a:r>
              <a:rPr sz="3100" spc="-290" dirty="0">
                <a:latin typeface="Verdana"/>
                <a:cs typeface="Verdana"/>
              </a:rPr>
              <a:t> </a:t>
            </a:r>
            <a:r>
              <a:rPr sz="3100" spc="-40" dirty="0">
                <a:latin typeface="Verdana"/>
                <a:cs typeface="Verdana"/>
              </a:rPr>
              <a:t>помощи.</a:t>
            </a:r>
            <a:endParaRPr sz="3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500">
              <a:latin typeface="Verdana"/>
              <a:cs typeface="Verdana"/>
            </a:endParaRPr>
          </a:p>
          <a:p>
            <a:pPr marL="12700" marR="2409190">
              <a:lnSpc>
                <a:spcPct val="114900"/>
              </a:lnSpc>
            </a:pPr>
            <a:r>
              <a:rPr sz="3100" b="1" spc="-105" dirty="0">
                <a:latin typeface="Trebuchet MS"/>
                <a:cs typeface="Trebuchet MS"/>
              </a:rPr>
              <a:t>Где</a:t>
            </a:r>
            <a:r>
              <a:rPr sz="3100" spc="-105" dirty="0">
                <a:latin typeface="Verdana"/>
                <a:cs typeface="Verdana"/>
              </a:rPr>
              <a:t>: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в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50" dirty="0">
                <a:latin typeface="Verdana"/>
                <a:cs typeface="Verdana"/>
              </a:rPr>
              <a:t>СПИД-центрах,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5" dirty="0">
                <a:latin typeface="Verdana"/>
                <a:cs typeface="Verdana"/>
              </a:rPr>
              <a:t>но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75" dirty="0">
                <a:latin typeface="Verdana"/>
                <a:cs typeface="Verdana"/>
              </a:rPr>
              <a:t>иногда—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20" dirty="0">
                <a:latin typeface="Verdana"/>
                <a:cs typeface="Verdana"/>
              </a:rPr>
              <a:t>и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в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14" dirty="0">
                <a:latin typeface="Verdana"/>
                <a:cs typeface="Verdana"/>
              </a:rPr>
              <a:t>ВИЧ-сервисных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неправительственных </a:t>
            </a:r>
            <a:r>
              <a:rPr sz="3100" spc="-1075" dirty="0">
                <a:latin typeface="Verdana"/>
                <a:cs typeface="Verdana"/>
              </a:rPr>
              <a:t> </a:t>
            </a:r>
            <a:r>
              <a:rPr sz="3100" spc="-110" dirty="0">
                <a:latin typeface="Verdana"/>
                <a:cs typeface="Verdana"/>
              </a:rPr>
              <a:t>организациях.</a:t>
            </a:r>
            <a:endParaRPr sz="3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00">
              <a:latin typeface="Verdana"/>
              <a:cs typeface="Verdana"/>
            </a:endParaRPr>
          </a:p>
          <a:p>
            <a:pPr marL="12700" marR="5080">
              <a:lnSpc>
                <a:spcPct val="114900"/>
              </a:lnSpc>
            </a:pPr>
            <a:r>
              <a:rPr sz="3100" b="1" spc="120" dirty="0">
                <a:solidFill>
                  <a:srgbClr val="FF1616"/>
                </a:solidFill>
                <a:latin typeface="Trebuchet MS"/>
                <a:cs typeface="Trebuchet MS"/>
              </a:rPr>
              <a:t>Такие </a:t>
            </a:r>
            <a:r>
              <a:rPr sz="3100" b="1" spc="229" dirty="0">
                <a:solidFill>
                  <a:srgbClr val="FF1616"/>
                </a:solidFill>
                <a:latin typeface="Trebuchet MS"/>
                <a:cs typeface="Trebuchet MS"/>
              </a:rPr>
              <a:t>ситуации </a:t>
            </a:r>
            <a:r>
              <a:rPr sz="3100" b="1" spc="155" dirty="0">
                <a:solidFill>
                  <a:srgbClr val="FF1616"/>
                </a:solidFill>
                <a:latin typeface="Trebuchet MS"/>
                <a:cs typeface="Trebuchet MS"/>
              </a:rPr>
              <a:t>являются </a:t>
            </a:r>
            <a:r>
              <a:rPr sz="3100" b="1" spc="114" dirty="0">
                <a:solidFill>
                  <a:srgbClr val="FF1616"/>
                </a:solidFill>
                <a:latin typeface="Trebuchet MS"/>
                <a:cs typeface="Trebuchet MS"/>
              </a:rPr>
              <a:t>для </a:t>
            </a:r>
            <a:r>
              <a:rPr sz="3100" b="1" spc="135" dirty="0">
                <a:solidFill>
                  <a:srgbClr val="FF1616"/>
                </a:solidFill>
                <a:latin typeface="Trebuchet MS"/>
                <a:cs typeface="Trebuchet MS"/>
              </a:rPr>
              <a:t>трансгендерных </a:t>
            </a:r>
            <a:r>
              <a:rPr sz="3100" b="1" spc="200" dirty="0">
                <a:solidFill>
                  <a:srgbClr val="FF1616"/>
                </a:solidFill>
                <a:latin typeface="Trebuchet MS"/>
                <a:cs typeface="Trebuchet MS"/>
              </a:rPr>
              <a:t>людей </a:t>
            </a:r>
            <a:r>
              <a:rPr sz="3100" b="1" spc="195" dirty="0">
                <a:solidFill>
                  <a:srgbClr val="FF1616"/>
                </a:solidFill>
                <a:latin typeface="Trebuchet MS"/>
                <a:cs typeface="Trebuchet MS"/>
              </a:rPr>
              <a:t>крайне </a:t>
            </a:r>
            <a:r>
              <a:rPr sz="3100" b="1" spc="130" dirty="0">
                <a:solidFill>
                  <a:srgbClr val="FF1616"/>
                </a:solidFill>
                <a:latin typeface="Trebuchet MS"/>
                <a:cs typeface="Trebuchet MS"/>
              </a:rPr>
              <a:t>стрессовыми, </a:t>
            </a:r>
            <a:r>
              <a:rPr sz="3100" b="1" spc="365" dirty="0">
                <a:solidFill>
                  <a:srgbClr val="FF1616"/>
                </a:solidFill>
                <a:latin typeface="Trebuchet MS"/>
                <a:cs typeface="Trebuchet MS"/>
              </a:rPr>
              <a:t>и </a:t>
            </a:r>
            <a:r>
              <a:rPr sz="3100" b="1" spc="37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204" dirty="0">
                <a:solidFill>
                  <a:srgbClr val="FF1616"/>
                </a:solidFill>
                <a:latin typeface="Trebuchet MS"/>
                <a:cs typeface="Trebuchet MS"/>
              </a:rPr>
              <a:t>формируют</a:t>
            </a:r>
            <a:r>
              <a:rPr sz="3100" b="1" spc="-13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225" dirty="0">
                <a:solidFill>
                  <a:srgbClr val="FF1616"/>
                </a:solidFill>
                <a:latin typeface="Trebuchet MS"/>
                <a:cs typeface="Trebuchet MS"/>
              </a:rPr>
              <a:t>негативный</a:t>
            </a:r>
            <a:r>
              <a:rPr sz="3100" b="1" spc="-1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215" dirty="0">
                <a:solidFill>
                  <a:srgbClr val="FF1616"/>
                </a:solidFill>
                <a:latin typeface="Trebuchet MS"/>
                <a:cs typeface="Trebuchet MS"/>
              </a:rPr>
              <a:t>опыт</a:t>
            </a:r>
            <a:r>
              <a:rPr sz="3100" b="1" spc="-1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55" dirty="0">
                <a:solidFill>
                  <a:srgbClr val="FF1616"/>
                </a:solidFill>
                <a:latin typeface="Trebuchet MS"/>
                <a:cs typeface="Trebuchet MS"/>
              </a:rPr>
              <a:t>обращения,</a:t>
            </a:r>
            <a:r>
              <a:rPr sz="3100" b="1" spc="-1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220" dirty="0">
                <a:solidFill>
                  <a:srgbClr val="FF1616"/>
                </a:solidFill>
                <a:latin typeface="Trebuchet MS"/>
                <a:cs typeface="Trebuchet MS"/>
              </a:rPr>
              <a:t>который</a:t>
            </a:r>
            <a:r>
              <a:rPr sz="3100" b="1" spc="-1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75" dirty="0">
                <a:solidFill>
                  <a:srgbClr val="FF1616"/>
                </a:solidFill>
                <a:latin typeface="Trebuchet MS"/>
                <a:cs typeface="Trebuchet MS"/>
              </a:rPr>
              <a:t>впоследствии</a:t>
            </a:r>
            <a:r>
              <a:rPr sz="3100" b="1" spc="-1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75" dirty="0">
                <a:solidFill>
                  <a:srgbClr val="FF1616"/>
                </a:solidFill>
                <a:latin typeface="Trebuchet MS"/>
                <a:cs typeface="Trebuchet MS"/>
              </a:rPr>
              <a:t>сильно</a:t>
            </a:r>
            <a:r>
              <a:rPr sz="3100" b="1" spc="-1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85" dirty="0">
                <a:solidFill>
                  <a:srgbClr val="FF1616"/>
                </a:solidFill>
                <a:latin typeface="Trebuchet MS"/>
                <a:cs typeface="Trebuchet MS"/>
              </a:rPr>
              <a:t>влияет </a:t>
            </a:r>
            <a:r>
              <a:rPr sz="3100" b="1" spc="19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210" dirty="0">
                <a:solidFill>
                  <a:srgbClr val="FF1616"/>
                </a:solidFill>
                <a:latin typeface="Trebuchet MS"/>
                <a:cs typeface="Trebuchet MS"/>
              </a:rPr>
              <a:t>на</a:t>
            </a:r>
            <a:r>
              <a:rPr sz="3100" b="1" spc="-1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90" dirty="0">
                <a:solidFill>
                  <a:srgbClr val="FF1616"/>
                </a:solidFill>
                <a:latin typeface="Trebuchet MS"/>
                <a:cs typeface="Trebuchet MS"/>
              </a:rPr>
              <a:t>решение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35" dirty="0">
                <a:solidFill>
                  <a:srgbClr val="FF1616"/>
                </a:solidFill>
                <a:latin typeface="Trebuchet MS"/>
                <a:cs typeface="Trebuchet MS"/>
              </a:rPr>
              <a:t>трансгендерных</a:t>
            </a:r>
            <a:r>
              <a:rPr sz="3100" b="1" spc="-1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200" dirty="0">
                <a:solidFill>
                  <a:srgbClr val="FF1616"/>
                </a:solidFill>
                <a:latin typeface="Trebuchet MS"/>
                <a:cs typeface="Trebuchet MS"/>
              </a:rPr>
              <a:t>людей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30" dirty="0">
                <a:solidFill>
                  <a:srgbClr val="FF1616"/>
                </a:solidFill>
                <a:latin typeface="Trebuchet MS"/>
                <a:cs typeface="Trebuchet MS"/>
              </a:rPr>
              <a:t>об</a:t>
            </a:r>
            <a:r>
              <a:rPr sz="3100" b="1" spc="-1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70" dirty="0">
                <a:solidFill>
                  <a:srgbClr val="FF1616"/>
                </a:solidFill>
                <a:latin typeface="Trebuchet MS"/>
                <a:cs typeface="Trebuchet MS"/>
              </a:rPr>
              <a:t>отказе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75" dirty="0">
                <a:solidFill>
                  <a:srgbClr val="FF1616"/>
                </a:solidFill>
                <a:latin typeface="Trebuchet MS"/>
                <a:cs typeface="Trebuchet MS"/>
              </a:rPr>
              <a:t>от</a:t>
            </a:r>
            <a:r>
              <a:rPr sz="3100" b="1" spc="-1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40" dirty="0">
                <a:solidFill>
                  <a:srgbClr val="FF1616"/>
                </a:solidFill>
                <a:latin typeface="Trebuchet MS"/>
                <a:cs typeface="Trebuchet MS"/>
              </a:rPr>
              <a:t>регулярной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215" dirty="0">
                <a:solidFill>
                  <a:srgbClr val="FF1616"/>
                </a:solidFill>
                <a:latin typeface="Trebuchet MS"/>
                <a:cs typeface="Trebuchet MS"/>
              </a:rPr>
              <a:t>профилактики</a:t>
            </a:r>
            <a:r>
              <a:rPr sz="3100" b="1" spc="-1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295" dirty="0">
                <a:solidFill>
                  <a:srgbClr val="FF1616"/>
                </a:solidFill>
                <a:latin typeface="Trebuchet MS"/>
                <a:cs typeface="Trebuchet MS"/>
              </a:rPr>
              <a:t>ВИЧ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365" dirty="0">
                <a:solidFill>
                  <a:srgbClr val="FF1616"/>
                </a:solidFill>
                <a:latin typeface="Trebuchet MS"/>
                <a:cs typeface="Trebuchet MS"/>
              </a:rPr>
              <a:t>и </a:t>
            </a:r>
            <a:r>
              <a:rPr sz="3100" b="1" spc="-919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65" dirty="0">
                <a:solidFill>
                  <a:srgbClr val="FF1616"/>
                </a:solidFill>
                <a:latin typeface="Trebuchet MS"/>
                <a:cs typeface="Trebuchet MS"/>
              </a:rPr>
              <a:t>ИППП.</a:t>
            </a:r>
            <a:endParaRPr sz="3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9"/>
            <a:ext cx="351218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-250" dirty="0">
                <a:solidFill>
                  <a:srgbClr val="000000"/>
                </a:solidFill>
                <a:latin typeface="Verdana"/>
                <a:cs typeface="Verdana"/>
              </a:rPr>
              <a:t>В</a:t>
            </a:r>
            <a:r>
              <a:rPr sz="6950" b="0" spc="-155" dirty="0">
                <a:solidFill>
                  <a:srgbClr val="000000"/>
                </a:solidFill>
                <a:latin typeface="Verdana"/>
                <a:cs typeface="Verdana"/>
              </a:rPr>
              <a:t>ы</a:t>
            </a:r>
            <a:r>
              <a:rPr sz="6950" b="0" spc="-170" dirty="0">
                <a:solidFill>
                  <a:srgbClr val="000000"/>
                </a:solidFill>
                <a:latin typeface="Verdana"/>
                <a:cs typeface="Verdana"/>
              </a:rPr>
              <a:t>в</a:t>
            </a:r>
            <a:r>
              <a:rPr sz="6950" b="0" spc="-10" dirty="0">
                <a:solidFill>
                  <a:srgbClr val="000000"/>
                </a:solidFill>
                <a:latin typeface="Verdana"/>
                <a:cs typeface="Verdana"/>
              </a:rPr>
              <a:t>о</a:t>
            </a:r>
            <a:r>
              <a:rPr sz="6950" b="0" spc="-335" dirty="0">
                <a:solidFill>
                  <a:srgbClr val="000000"/>
                </a:solidFill>
                <a:latin typeface="Verdana"/>
                <a:cs typeface="Verdana"/>
              </a:rPr>
              <a:t>д</a:t>
            </a:r>
            <a:r>
              <a:rPr sz="6950" b="0" spc="-150" dirty="0">
                <a:solidFill>
                  <a:srgbClr val="000000"/>
                </a:solidFill>
                <a:latin typeface="Verdana"/>
                <a:cs typeface="Verdana"/>
              </a:rPr>
              <a:t>ы</a:t>
            </a:r>
            <a:endParaRPr sz="695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7179" y="4810126"/>
            <a:ext cx="142875" cy="1428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7179" y="5353051"/>
            <a:ext cx="142875" cy="14287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7179" y="5895976"/>
            <a:ext cx="142875" cy="14287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10629" y="3456935"/>
            <a:ext cx="17439640" cy="3282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00"/>
              </a:lnSpc>
              <a:spcBef>
                <a:spcPts val="100"/>
              </a:spcBef>
            </a:pPr>
            <a:r>
              <a:rPr sz="3100" b="1" spc="190" dirty="0">
                <a:latin typeface="Trebuchet MS"/>
                <a:cs typeface="Trebuchet MS"/>
              </a:rPr>
              <a:t>Проблемы</a:t>
            </a:r>
            <a:r>
              <a:rPr sz="3100" b="1" spc="-120" dirty="0">
                <a:latin typeface="Trebuchet MS"/>
                <a:cs typeface="Trebuchet MS"/>
              </a:rPr>
              <a:t> </a:t>
            </a:r>
            <a:r>
              <a:rPr sz="3100" b="1" spc="235" dirty="0">
                <a:latin typeface="Trebuchet MS"/>
                <a:cs typeface="Trebuchet MS"/>
              </a:rPr>
              <a:t>при</a:t>
            </a:r>
            <a:r>
              <a:rPr sz="3100" b="1" spc="-120" dirty="0">
                <a:latin typeface="Trebuchet MS"/>
                <a:cs typeface="Trebuchet MS"/>
              </a:rPr>
              <a:t> </a:t>
            </a:r>
            <a:r>
              <a:rPr sz="3100" b="1" spc="200" dirty="0">
                <a:latin typeface="Trebuchet MS"/>
                <a:cs typeface="Trebuchet MS"/>
              </a:rPr>
              <a:t>получении</a:t>
            </a:r>
            <a:r>
              <a:rPr sz="3100" b="1" spc="-114" dirty="0">
                <a:latin typeface="Trebuchet MS"/>
                <a:cs typeface="Trebuchet MS"/>
              </a:rPr>
              <a:t> </a:t>
            </a:r>
            <a:r>
              <a:rPr sz="3100" b="1" spc="170" dirty="0">
                <a:latin typeface="Trebuchet MS"/>
                <a:cs typeface="Trebuchet MS"/>
              </a:rPr>
              <a:t>трансгендерными</a:t>
            </a:r>
            <a:r>
              <a:rPr sz="3100" b="1" spc="-120" dirty="0">
                <a:latin typeface="Trebuchet MS"/>
                <a:cs typeface="Trebuchet MS"/>
              </a:rPr>
              <a:t> </a:t>
            </a:r>
            <a:r>
              <a:rPr sz="3100" b="1" spc="185" dirty="0">
                <a:latin typeface="Trebuchet MS"/>
                <a:cs typeface="Trebuchet MS"/>
              </a:rPr>
              <a:t>людьми,</a:t>
            </a:r>
            <a:r>
              <a:rPr sz="3100" b="1" spc="-114" dirty="0">
                <a:latin typeface="Trebuchet MS"/>
                <a:cs typeface="Trebuchet MS"/>
              </a:rPr>
              <a:t> </a:t>
            </a:r>
            <a:r>
              <a:rPr sz="3100" b="1" spc="325" dirty="0">
                <a:latin typeface="Trebuchet MS"/>
                <a:cs typeface="Trebuchet MS"/>
              </a:rPr>
              <a:t>живущими</a:t>
            </a:r>
            <a:r>
              <a:rPr sz="3100" b="1" spc="-120" dirty="0">
                <a:latin typeface="Trebuchet MS"/>
                <a:cs typeface="Trebuchet MS"/>
              </a:rPr>
              <a:t> </a:t>
            </a:r>
            <a:r>
              <a:rPr sz="3100" b="1" spc="-10" dirty="0">
                <a:latin typeface="Trebuchet MS"/>
                <a:cs typeface="Trebuchet MS"/>
              </a:rPr>
              <a:t>с</a:t>
            </a:r>
            <a:r>
              <a:rPr sz="3100" b="1" spc="-120" dirty="0">
                <a:latin typeface="Trebuchet MS"/>
                <a:cs typeface="Trebuchet MS"/>
              </a:rPr>
              <a:t> </a:t>
            </a:r>
            <a:r>
              <a:rPr sz="3100" b="1" spc="160" dirty="0">
                <a:latin typeface="Trebuchet MS"/>
                <a:cs typeface="Trebuchet MS"/>
              </a:rPr>
              <a:t>ВИЧ,</a:t>
            </a:r>
            <a:r>
              <a:rPr sz="3100" b="1" spc="-114" dirty="0">
                <a:latin typeface="Trebuchet MS"/>
                <a:cs typeface="Trebuchet MS"/>
              </a:rPr>
              <a:t> </a:t>
            </a:r>
            <a:r>
              <a:rPr sz="3100" b="1" spc="160" dirty="0">
                <a:latin typeface="Trebuchet MS"/>
                <a:cs typeface="Trebuchet MS"/>
              </a:rPr>
              <a:t>лечения</a:t>
            </a:r>
            <a:r>
              <a:rPr sz="3100" b="1" spc="-120" dirty="0">
                <a:latin typeface="Trebuchet MS"/>
                <a:cs typeface="Trebuchet MS"/>
              </a:rPr>
              <a:t> </a:t>
            </a:r>
            <a:r>
              <a:rPr sz="3100" b="1" spc="290" dirty="0">
                <a:latin typeface="Trebuchet MS"/>
                <a:cs typeface="Trebuchet MS"/>
              </a:rPr>
              <a:t>в </a:t>
            </a:r>
            <a:r>
              <a:rPr sz="3100" b="1" spc="-919" dirty="0">
                <a:latin typeface="Trebuchet MS"/>
                <a:cs typeface="Trebuchet MS"/>
              </a:rPr>
              <a:t> </a:t>
            </a:r>
            <a:r>
              <a:rPr sz="3100" b="1" spc="114" dirty="0">
                <a:latin typeface="Trebuchet MS"/>
                <a:cs typeface="Trebuchet MS"/>
              </a:rPr>
              <a:t>СПИД-центрах:</a:t>
            </a:r>
            <a:endParaRPr sz="3100">
              <a:latin typeface="Trebuchet MS"/>
              <a:cs typeface="Trebuchet MS"/>
            </a:endParaRPr>
          </a:p>
          <a:p>
            <a:pPr marL="681355" marR="5716270">
              <a:lnSpc>
                <a:spcPct val="114900"/>
              </a:lnSpc>
            </a:pPr>
            <a:r>
              <a:rPr sz="3100" spc="-20" dirty="0">
                <a:latin typeface="Verdana"/>
                <a:cs typeface="Verdana"/>
              </a:rPr>
              <a:t>н</a:t>
            </a:r>
            <a:r>
              <a:rPr sz="3100" spc="-114" dirty="0">
                <a:latin typeface="Verdana"/>
                <a:cs typeface="Verdana"/>
              </a:rPr>
              <a:t>е</a:t>
            </a:r>
            <a:r>
              <a:rPr sz="3100" spc="-160" dirty="0">
                <a:latin typeface="Verdana"/>
                <a:cs typeface="Verdana"/>
              </a:rPr>
              <a:t>д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190" dirty="0">
                <a:latin typeface="Verdana"/>
                <a:cs typeface="Verdana"/>
              </a:rPr>
              <a:t>с</a:t>
            </a:r>
            <a:r>
              <a:rPr sz="3100" spc="-100" dirty="0">
                <a:latin typeface="Verdana"/>
                <a:cs typeface="Verdana"/>
              </a:rPr>
              <a:t>т</a:t>
            </a:r>
            <a:r>
              <a:rPr sz="3100" spc="-145" dirty="0">
                <a:latin typeface="Verdana"/>
                <a:cs typeface="Verdana"/>
              </a:rPr>
              <a:t>а</a:t>
            </a:r>
            <a:r>
              <a:rPr sz="3100" spc="-100" dirty="0">
                <a:latin typeface="Verdana"/>
                <a:cs typeface="Verdana"/>
              </a:rPr>
              <a:t>т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dirty="0">
                <a:latin typeface="Verdana"/>
                <a:cs typeface="Verdana"/>
              </a:rPr>
              <a:t>ч</a:t>
            </a:r>
            <a:r>
              <a:rPr sz="3100" spc="-20" dirty="0">
                <a:latin typeface="Verdana"/>
                <a:cs typeface="Verdana"/>
              </a:rPr>
              <a:t>н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110" dirty="0">
                <a:latin typeface="Verdana"/>
                <a:cs typeface="Verdana"/>
              </a:rPr>
              <a:t>е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20" dirty="0">
                <a:latin typeface="Verdana"/>
                <a:cs typeface="Verdana"/>
              </a:rPr>
              <a:t>н</a:t>
            </a:r>
            <a:r>
              <a:rPr sz="3100" spc="-400" dirty="0">
                <a:latin typeface="Verdana"/>
                <a:cs typeface="Verdana"/>
              </a:rPr>
              <a:t>ф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40" dirty="0">
                <a:latin typeface="Verdana"/>
                <a:cs typeface="Verdana"/>
              </a:rPr>
              <a:t>р</a:t>
            </a:r>
            <a:r>
              <a:rPr sz="3100" spc="110" dirty="0">
                <a:latin typeface="Verdana"/>
                <a:cs typeface="Verdana"/>
              </a:rPr>
              <a:t>м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40" dirty="0">
                <a:latin typeface="Verdana"/>
                <a:cs typeface="Verdana"/>
              </a:rPr>
              <a:t>р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90" dirty="0">
                <a:latin typeface="Verdana"/>
                <a:cs typeface="Verdana"/>
              </a:rPr>
              <a:t>в</a:t>
            </a:r>
            <a:r>
              <a:rPr sz="3100" spc="-145" dirty="0">
                <a:latin typeface="Verdana"/>
                <a:cs typeface="Verdana"/>
              </a:rPr>
              <a:t>а</a:t>
            </a:r>
            <a:r>
              <a:rPr sz="3100" spc="-20" dirty="0">
                <a:latin typeface="Verdana"/>
                <a:cs typeface="Verdana"/>
              </a:rPr>
              <a:t>н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114" dirty="0">
                <a:latin typeface="Verdana"/>
                <a:cs typeface="Verdana"/>
              </a:rPr>
              <a:t>е</a:t>
            </a:r>
            <a:r>
              <a:rPr sz="3100" spc="-370" dirty="0">
                <a:latin typeface="Verdana"/>
                <a:cs typeface="Verdana"/>
              </a:rPr>
              <a:t>,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90" dirty="0">
                <a:latin typeface="Verdana"/>
                <a:cs typeface="Verdana"/>
              </a:rPr>
              <a:t>с</a:t>
            </a:r>
            <a:r>
              <a:rPr sz="3100" spc="-90" dirty="0">
                <a:latin typeface="Verdana"/>
                <a:cs typeface="Verdana"/>
              </a:rPr>
              <a:t>в</a:t>
            </a:r>
            <a:r>
              <a:rPr sz="3100" spc="-145" dirty="0">
                <a:latin typeface="Verdana"/>
                <a:cs typeface="Verdana"/>
              </a:rPr>
              <a:t>я</a:t>
            </a:r>
            <a:r>
              <a:rPr sz="3100" spc="-135" dirty="0">
                <a:latin typeface="Verdana"/>
                <a:cs typeface="Verdana"/>
              </a:rPr>
              <a:t>з</a:t>
            </a:r>
            <a:r>
              <a:rPr sz="3100" spc="-145" dirty="0">
                <a:latin typeface="Verdana"/>
                <a:cs typeface="Verdana"/>
              </a:rPr>
              <a:t>а</a:t>
            </a:r>
            <a:r>
              <a:rPr sz="3100" spc="-20" dirty="0">
                <a:latin typeface="Verdana"/>
                <a:cs typeface="Verdana"/>
              </a:rPr>
              <a:t>нн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110" dirty="0">
                <a:latin typeface="Verdana"/>
                <a:cs typeface="Verdana"/>
              </a:rPr>
              <a:t>е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85" dirty="0">
                <a:latin typeface="Verdana"/>
                <a:cs typeface="Verdana"/>
              </a:rPr>
              <a:t>с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60" dirty="0">
                <a:latin typeface="Verdana"/>
                <a:cs typeface="Verdana"/>
              </a:rPr>
              <a:t>л</a:t>
            </a:r>
            <a:r>
              <a:rPr sz="3100" spc="-114" dirty="0">
                <a:latin typeface="Verdana"/>
                <a:cs typeface="Verdana"/>
              </a:rPr>
              <a:t>е</a:t>
            </a:r>
            <a:r>
              <a:rPr sz="3100" dirty="0">
                <a:latin typeface="Verdana"/>
                <a:cs typeface="Verdana"/>
              </a:rPr>
              <a:t>ч</a:t>
            </a:r>
            <a:r>
              <a:rPr sz="3100" spc="-114" dirty="0">
                <a:latin typeface="Verdana"/>
                <a:cs typeface="Verdana"/>
              </a:rPr>
              <a:t>е</a:t>
            </a:r>
            <a:r>
              <a:rPr sz="3100" spc="-20" dirty="0">
                <a:latin typeface="Verdana"/>
                <a:cs typeface="Verdana"/>
              </a:rPr>
              <a:t>н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114" dirty="0">
                <a:latin typeface="Verdana"/>
                <a:cs typeface="Verdana"/>
              </a:rPr>
              <a:t>е</a:t>
            </a:r>
            <a:r>
              <a:rPr sz="3100" spc="110" dirty="0">
                <a:latin typeface="Verdana"/>
                <a:cs typeface="Verdana"/>
              </a:rPr>
              <a:t>м</a:t>
            </a:r>
            <a:r>
              <a:rPr sz="3100" spc="-360" dirty="0">
                <a:latin typeface="Verdana"/>
                <a:cs typeface="Verdana"/>
              </a:rPr>
              <a:t>,  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100" dirty="0">
                <a:latin typeface="Verdana"/>
                <a:cs typeface="Verdana"/>
              </a:rPr>
              <a:t>т</a:t>
            </a:r>
            <a:r>
              <a:rPr sz="3100" spc="-190" dirty="0">
                <a:latin typeface="Verdana"/>
                <a:cs typeface="Verdana"/>
              </a:rPr>
              <a:t>с</a:t>
            </a:r>
            <a:r>
              <a:rPr sz="3100" spc="-280" dirty="0">
                <a:latin typeface="Verdana"/>
                <a:cs typeface="Verdana"/>
              </a:rPr>
              <a:t>у</a:t>
            </a:r>
            <a:r>
              <a:rPr sz="3100" spc="-100" dirty="0">
                <a:latin typeface="Verdana"/>
                <a:cs typeface="Verdana"/>
              </a:rPr>
              <a:t>т</a:t>
            </a:r>
            <a:r>
              <a:rPr sz="3100" spc="-190" dirty="0">
                <a:latin typeface="Verdana"/>
                <a:cs typeface="Verdana"/>
              </a:rPr>
              <a:t>с</a:t>
            </a:r>
            <a:r>
              <a:rPr sz="3100" spc="-100" dirty="0">
                <a:latin typeface="Verdana"/>
                <a:cs typeface="Verdana"/>
              </a:rPr>
              <a:t>т</a:t>
            </a:r>
            <a:r>
              <a:rPr sz="3100" spc="-90" dirty="0">
                <a:latin typeface="Verdana"/>
                <a:cs typeface="Verdana"/>
              </a:rPr>
              <a:t>в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110" dirty="0">
                <a:latin typeface="Verdana"/>
                <a:cs typeface="Verdana"/>
              </a:rPr>
              <a:t>е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55" dirty="0">
                <a:latin typeface="Verdana"/>
                <a:cs typeface="Verdana"/>
              </a:rPr>
              <a:t>п</a:t>
            </a:r>
            <a:r>
              <a:rPr sz="3100" spc="-190" dirty="0">
                <a:latin typeface="Verdana"/>
                <a:cs typeface="Verdana"/>
              </a:rPr>
              <a:t>с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220" dirty="0">
                <a:latin typeface="Verdana"/>
                <a:cs typeface="Verdana"/>
              </a:rPr>
              <a:t>х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160" dirty="0">
                <a:latin typeface="Verdana"/>
                <a:cs typeface="Verdana"/>
              </a:rPr>
              <a:t>л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140" dirty="0">
                <a:latin typeface="Verdana"/>
                <a:cs typeface="Verdana"/>
              </a:rPr>
              <a:t>г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dirty="0">
                <a:latin typeface="Verdana"/>
                <a:cs typeface="Verdana"/>
              </a:rPr>
              <a:t>ч</a:t>
            </a:r>
            <a:r>
              <a:rPr sz="3100" spc="-114" dirty="0">
                <a:latin typeface="Verdana"/>
                <a:cs typeface="Verdana"/>
              </a:rPr>
              <a:t>е</a:t>
            </a:r>
            <a:r>
              <a:rPr sz="3100" spc="-190" dirty="0">
                <a:latin typeface="Verdana"/>
                <a:cs typeface="Verdana"/>
              </a:rPr>
              <a:t>с</a:t>
            </a:r>
            <a:r>
              <a:rPr sz="3100" spc="-235" dirty="0">
                <a:latin typeface="Verdana"/>
                <a:cs typeface="Verdana"/>
              </a:rPr>
              <a:t>к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20" dirty="0">
                <a:latin typeface="Verdana"/>
                <a:cs typeface="Verdana"/>
              </a:rPr>
              <a:t>й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55" dirty="0">
                <a:latin typeface="Verdana"/>
                <a:cs typeface="Verdana"/>
              </a:rPr>
              <a:t>п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110" dirty="0">
                <a:latin typeface="Verdana"/>
                <a:cs typeface="Verdana"/>
              </a:rPr>
              <a:t>м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20" dirty="0">
                <a:latin typeface="Verdana"/>
                <a:cs typeface="Verdana"/>
              </a:rPr>
              <a:t>щ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370" dirty="0">
                <a:latin typeface="Verdana"/>
                <a:cs typeface="Verdana"/>
              </a:rPr>
              <a:t>,</a:t>
            </a:r>
            <a:endParaRPr sz="3100">
              <a:latin typeface="Verdana"/>
              <a:cs typeface="Verdana"/>
            </a:endParaRPr>
          </a:p>
          <a:p>
            <a:pPr marL="12700" marR="941069" indent="668655">
              <a:lnSpc>
                <a:spcPct val="114900"/>
              </a:lnSpc>
            </a:pPr>
            <a:r>
              <a:rPr sz="3100" spc="-85" dirty="0">
                <a:latin typeface="Verdana"/>
                <a:cs typeface="Verdana"/>
              </a:rPr>
              <a:t>насильственные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60" dirty="0">
                <a:latin typeface="Verdana"/>
                <a:cs typeface="Verdana"/>
              </a:rPr>
              <a:t>практики: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80" dirty="0">
                <a:latin typeface="Verdana"/>
                <a:cs typeface="Verdana"/>
              </a:rPr>
              <a:t>запирание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людей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в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30" dirty="0">
                <a:latin typeface="Verdana"/>
                <a:cs typeface="Verdana"/>
              </a:rPr>
              <a:t>кабинете,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психологическое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80" dirty="0">
                <a:latin typeface="Verdana"/>
                <a:cs typeface="Verdana"/>
              </a:rPr>
              <a:t>давле- </a:t>
            </a:r>
            <a:r>
              <a:rPr sz="3100" spc="-1075" dirty="0">
                <a:latin typeface="Verdana"/>
                <a:cs typeface="Verdana"/>
              </a:rPr>
              <a:t> </a:t>
            </a:r>
            <a:r>
              <a:rPr sz="3100" spc="-50" dirty="0">
                <a:latin typeface="Verdana"/>
                <a:cs typeface="Verdana"/>
              </a:rPr>
              <a:t>ние</a:t>
            </a:r>
            <a:r>
              <a:rPr sz="3100" spc="-290" dirty="0">
                <a:latin typeface="Verdana"/>
                <a:cs typeface="Verdana"/>
              </a:rPr>
              <a:t> </a:t>
            </a:r>
            <a:r>
              <a:rPr sz="3100" spc="-20" dirty="0">
                <a:latin typeface="Verdana"/>
                <a:cs typeface="Verdana"/>
              </a:rPr>
              <a:t>и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45" dirty="0">
                <a:latin typeface="Verdana"/>
                <a:cs typeface="Verdana"/>
              </a:rPr>
              <a:t>угрозы.</a:t>
            </a:r>
            <a:endParaRPr sz="3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351218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-250" dirty="0">
                <a:solidFill>
                  <a:srgbClr val="000000"/>
                </a:solidFill>
                <a:latin typeface="Verdana"/>
                <a:cs typeface="Verdana"/>
              </a:rPr>
              <a:t>В</a:t>
            </a:r>
            <a:r>
              <a:rPr sz="6950" b="0" spc="-155" dirty="0">
                <a:solidFill>
                  <a:srgbClr val="000000"/>
                </a:solidFill>
                <a:latin typeface="Verdana"/>
                <a:cs typeface="Verdana"/>
              </a:rPr>
              <a:t>ы</a:t>
            </a:r>
            <a:r>
              <a:rPr sz="6950" b="0" spc="-170" dirty="0">
                <a:solidFill>
                  <a:srgbClr val="000000"/>
                </a:solidFill>
                <a:latin typeface="Verdana"/>
                <a:cs typeface="Verdana"/>
              </a:rPr>
              <a:t>в</a:t>
            </a:r>
            <a:r>
              <a:rPr sz="6950" b="0" spc="-10" dirty="0">
                <a:solidFill>
                  <a:srgbClr val="000000"/>
                </a:solidFill>
                <a:latin typeface="Verdana"/>
                <a:cs typeface="Verdana"/>
              </a:rPr>
              <a:t>о</a:t>
            </a:r>
            <a:r>
              <a:rPr sz="6950" b="0" spc="-335" dirty="0">
                <a:solidFill>
                  <a:srgbClr val="000000"/>
                </a:solidFill>
                <a:latin typeface="Verdana"/>
                <a:cs typeface="Verdana"/>
              </a:rPr>
              <a:t>д</a:t>
            </a:r>
            <a:r>
              <a:rPr sz="6950" b="0" spc="-150" dirty="0">
                <a:solidFill>
                  <a:srgbClr val="000000"/>
                </a:solidFill>
                <a:latin typeface="Verdana"/>
                <a:cs typeface="Verdana"/>
              </a:rPr>
              <a:t>ы</a:t>
            </a:r>
            <a:endParaRPr sz="695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629" y="1802592"/>
            <a:ext cx="17317720" cy="8169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00"/>
              </a:lnSpc>
              <a:spcBef>
                <a:spcPts val="100"/>
              </a:spcBef>
            </a:pPr>
            <a:r>
              <a:rPr sz="3100" spc="-120" dirty="0">
                <a:latin typeface="Verdana"/>
                <a:cs typeface="Verdana"/>
              </a:rPr>
              <a:t>Отсутствие</a:t>
            </a:r>
            <a:r>
              <a:rPr sz="3100" spc="-270" dirty="0">
                <a:latin typeface="Verdana"/>
                <a:cs typeface="Verdana"/>
              </a:rPr>
              <a:t> </a:t>
            </a:r>
            <a:r>
              <a:rPr sz="3100" spc="-95" dirty="0">
                <a:latin typeface="Verdana"/>
                <a:cs typeface="Verdana"/>
              </a:rPr>
              <a:t>доступной</a:t>
            </a:r>
            <a:r>
              <a:rPr sz="3100" spc="-265" dirty="0">
                <a:latin typeface="Verdana"/>
                <a:cs typeface="Verdana"/>
              </a:rPr>
              <a:t> </a:t>
            </a:r>
            <a:r>
              <a:rPr sz="3100" spc="-95" dirty="0">
                <a:latin typeface="Verdana"/>
                <a:cs typeface="Verdana"/>
              </a:rPr>
              <a:t>процедуры</a:t>
            </a:r>
            <a:r>
              <a:rPr sz="3100" spc="-270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юридического</a:t>
            </a:r>
            <a:r>
              <a:rPr sz="3100" spc="-265" dirty="0">
                <a:latin typeface="Verdana"/>
                <a:cs typeface="Verdana"/>
              </a:rPr>
              <a:t> </a:t>
            </a:r>
            <a:r>
              <a:rPr sz="3100" spc="-70" dirty="0">
                <a:latin typeface="Verdana"/>
                <a:cs typeface="Verdana"/>
              </a:rPr>
              <a:t>признания</a:t>
            </a:r>
            <a:r>
              <a:rPr sz="3100" spc="-265" dirty="0">
                <a:latin typeface="Verdana"/>
                <a:cs typeface="Verdana"/>
              </a:rPr>
              <a:t> </a:t>
            </a:r>
            <a:r>
              <a:rPr sz="3100" spc="-105" dirty="0">
                <a:latin typeface="Verdana"/>
                <a:cs typeface="Verdana"/>
              </a:rPr>
              <a:t>гендера</a:t>
            </a:r>
            <a:r>
              <a:rPr sz="3100" spc="-270" dirty="0">
                <a:latin typeface="Verdana"/>
                <a:cs typeface="Verdana"/>
              </a:rPr>
              <a:t> </a:t>
            </a:r>
            <a:r>
              <a:rPr sz="3100" spc="-155" dirty="0">
                <a:latin typeface="Verdana"/>
                <a:cs typeface="Verdana"/>
              </a:rPr>
              <a:t>для</a:t>
            </a:r>
            <a:r>
              <a:rPr sz="3100" spc="-265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трансгендерных </a:t>
            </a:r>
            <a:r>
              <a:rPr sz="3100" spc="-1075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людей</a:t>
            </a:r>
            <a:r>
              <a:rPr sz="3100" spc="-290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в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60" dirty="0">
                <a:latin typeface="Verdana"/>
                <a:cs typeface="Verdana"/>
              </a:rPr>
              <a:t>Казахстане.</a:t>
            </a:r>
            <a:endParaRPr sz="3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00">
              <a:latin typeface="Verdana"/>
              <a:cs typeface="Verdana"/>
            </a:endParaRPr>
          </a:p>
          <a:p>
            <a:pPr marL="12700" marR="248920">
              <a:lnSpc>
                <a:spcPct val="114900"/>
              </a:lnSpc>
            </a:pPr>
            <a:r>
              <a:rPr sz="3100" b="1" spc="190" dirty="0">
                <a:latin typeface="Trebuchet MS"/>
                <a:cs typeface="Trebuchet MS"/>
              </a:rPr>
              <a:t>Невозможность </a:t>
            </a:r>
            <a:r>
              <a:rPr sz="3100" b="1" spc="240" dirty="0">
                <a:latin typeface="Trebuchet MS"/>
                <a:cs typeface="Trebuchet MS"/>
              </a:rPr>
              <a:t>иметь </a:t>
            </a:r>
            <a:r>
              <a:rPr sz="3100" b="1" spc="145" dirty="0">
                <a:latin typeface="Trebuchet MS"/>
                <a:cs typeface="Trebuchet MS"/>
              </a:rPr>
              <a:t>документы, </a:t>
            </a:r>
            <a:r>
              <a:rPr sz="3100" b="1" spc="185" dirty="0">
                <a:latin typeface="Trebuchet MS"/>
                <a:cs typeface="Trebuchet MS"/>
              </a:rPr>
              <a:t>соответствующие </a:t>
            </a:r>
            <a:r>
              <a:rPr sz="3100" b="1" spc="145" dirty="0">
                <a:latin typeface="Trebuchet MS"/>
                <a:cs typeface="Trebuchet MS"/>
              </a:rPr>
              <a:t>гендерной </a:t>
            </a:r>
            <a:r>
              <a:rPr sz="3100" b="1" spc="170" dirty="0">
                <a:latin typeface="Trebuchet MS"/>
                <a:cs typeface="Trebuchet MS"/>
              </a:rPr>
              <a:t>идентичности, </a:t>
            </a:r>
            <a:r>
              <a:rPr sz="3100" b="1" spc="175" dirty="0">
                <a:latin typeface="Trebuchet MS"/>
                <a:cs typeface="Trebuchet MS"/>
              </a:rPr>
              <a:t> </a:t>
            </a:r>
            <a:r>
              <a:rPr sz="3100" b="1" spc="114" dirty="0">
                <a:latin typeface="Trebuchet MS"/>
                <a:cs typeface="Trebuchet MS"/>
              </a:rPr>
              <a:t>является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240" dirty="0">
                <a:latin typeface="Trebuchet MS"/>
                <a:cs typeface="Trebuchet MS"/>
              </a:rPr>
              <a:t>одним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290" dirty="0">
                <a:latin typeface="Trebuchet MS"/>
                <a:cs typeface="Trebuchet MS"/>
              </a:rPr>
              <a:t>из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180" dirty="0">
                <a:latin typeface="Trebuchet MS"/>
                <a:cs typeface="Trebuchet MS"/>
              </a:rPr>
              <a:t>главных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160" dirty="0">
                <a:latin typeface="Trebuchet MS"/>
                <a:cs typeface="Trebuchet MS"/>
              </a:rPr>
              <a:t>барьеров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290" dirty="0">
                <a:latin typeface="Trebuchet MS"/>
                <a:cs typeface="Trebuchet MS"/>
              </a:rPr>
              <a:t>в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110" dirty="0">
                <a:latin typeface="Trebuchet MS"/>
                <a:cs typeface="Trebuchet MS"/>
              </a:rPr>
              <a:t>доступе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225" dirty="0">
                <a:latin typeface="Trebuchet MS"/>
                <a:cs typeface="Trebuchet MS"/>
              </a:rPr>
              <a:t>к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204" dirty="0">
                <a:latin typeface="Trebuchet MS"/>
                <a:cs typeface="Trebuchet MS"/>
              </a:rPr>
              <a:t>тестированию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210" dirty="0">
                <a:latin typeface="Trebuchet MS"/>
                <a:cs typeface="Trebuchet MS"/>
              </a:rPr>
              <a:t>на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295" dirty="0">
                <a:latin typeface="Trebuchet MS"/>
                <a:cs typeface="Trebuchet MS"/>
              </a:rPr>
              <a:t>ВИЧ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365" dirty="0">
                <a:latin typeface="Trebuchet MS"/>
                <a:cs typeface="Trebuchet MS"/>
              </a:rPr>
              <a:t>и</a:t>
            </a:r>
            <a:r>
              <a:rPr sz="3100" b="1" spc="-120" dirty="0">
                <a:latin typeface="Trebuchet MS"/>
                <a:cs typeface="Trebuchet MS"/>
              </a:rPr>
              <a:t> </a:t>
            </a:r>
            <a:r>
              <a:rPr sz="3100" b="1" spc="275" dirty="0">
                <a:latin typeface="Trebuchet MS"/>
                <a:cs typeface="Trebuchet MS"/>
              </a:rPr>
              <a:t>ИППП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290" dirty="0">
                <a:latin typeface="Trebuchet MS"/>
                <a:cs typeface="Trebuchet MS"/>
              </a:rPr>
              <a:t>в </a:t>
            </a:r>
            <a:r>
              <a:rPr sz="3100" b="1" spc="-919" dirty="0">
                <a:latin typeface="Trebuchet MS"/>
                <a:cs typeface="Trebuchet MS"/>
              </a:rPr>
              <a:t> </a:t>
            </a:r>
            <a:r>
              <a:rPr sz="3100" b="1" spc="135" dirty="0">
                <a:latin typeface="Trebuchet MS"/>
                <a:cs typeface="Trebuchet MS"/>
              </a:rPr>
              <a:t>государственных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210" dirty="0">
                <a:latin typeface="Trebuchet MS"/>
                <a:cs typeface="Trebuchet MS"/>
              </a:rPr>
              <a:t>медицинских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50" dirty="0">
                <a:latin typeface="Trebuchet MS"/>
                <a:cs typeface="Trebuchet MS"/>
              </a:rPr>
              <a:t>учреждениях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365" dirty="0">
                <a:latin typeface="Trebuchet MS"/>
                <a:cs typeface="Trebuchet MS"/>
              </a:rPr>
              <a:t>и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14" dirty="0">
                <a:latin typeface="Trebuchet MS"/>
                <a:cs typeface="Trebuchet MS"/>
              </a:rPr>
              <a:t>СПИД-центрах.</a:t>
            </a:r>
            <a:endParaRPr sz="3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50">
              <a:latin typeface="Trebuchet MS"/>
              <a:cs typeface="Trebuchet MS"/>
            </a:endParaRPr>
          </a:p>
          <a:p>
            <a:pPr marL="12700" marR="147320">
              <a:lnSpc>
                <a:spcPct val="114900"/>
              </a:lnSpc>
            </a:pPr>
            <a:r>
              <a:rPr sz="3100" b="1" spc="250" dirty="0">
                <a:solidFill>
                  <a:srgbClr val="FF1616"/>
                </a:solidFill>
                <a:latin typeface="Trebuchet MS"/>
                <a:cs typeface="Trebuchet MS"/>
              </a:rPr>
              <a:t>При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60" dirty="0">
                <a:solidFill>
                  <a:srgbClr val="FF1616"/>
                </a:solidFill>
                <a:latin typeface="Trebuchet MS"/>
                <a:cs typeface="Trebuchet MS"/>
              </a:rPr>
              <a:t>поиске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50" dirty="0">
                <a:solidFill>
                  <a:srgbClr val="FF1616"/>
                </a:solidFill>
                <a:latin typeface="Trebuchet MS"/>
                <a:cs typeface="Trebuchet MS"/>
              </a:rPr>
              <a:t>мест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50" dirty="0">
                <a:solidFill>
                  <a:srgbClr val="FF1616"/>
                </a:solidFill>
                <a:latin typeface="Trebuchet MS"/>
                <a:cs typeface="Trebuchet MS"/>
              </a:rPr>
              <a:t>тестирования,</a:t>
            </a:r>
            <a:r>
              <a:rPr sz="3100" b="1" spc="-114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70" dirty="0">
                <a:solidFill>
                  <a:srgbClr val="FF1616"/>
                </a:solidFill>
                <a:latin typeface="Trebuchet MS"/>
                <a:cs typeface="Trebuchet MS"/>
              </a:rPr>
              <a:t>получения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05" dirty="0">
                <a:solidFill>
                  <a:srgbClr val="FF1616"/>
                </a:solidFill>
                <a:latin typeface="Trebuchet MS"/>
                <a:cs typeface="Trebuchet MS"/>
              </a:rPr>
              <a:t>средств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300" dirty="0">
                <a:solidFill>
                  <a:srgbClr val="FF1616"/>
                </a:solidFill>
                <a:latin typeface="Trebuchet MS"/>
                <a:cs typeface="Trebuchet MS"/>
              </a:rPr>
              <a:t>защиты</a:t>
            </a:r>
            <a:r>
              <a:rPr sz="3100" b="1" spc="-114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365" dirty="0">
                <a:solidFill>
                  <a:srgbClr val="FF1616"/>
                </a:solidFill>
                <a:latin typeface="Trebuchet MS"/>
                <a:cs typeface="Trebuchet MS"/>
              </a:rPr>
              <a:t>и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245" dirty="0">
                <a:solidFill>
                  <a:srgbClr val="FF1616"/>
                </a:solidFill>
                <a:latin typeface="Trebuchet MS"/>
                <a:cs typeface="Trebuchet MS"/>
              </a:rPr>
              <a:t>информации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50" dirty="0">
                <a:solidFill>
                  <a:srgbClr val="FF1616"/>
                </a:solidFill>
                <a:latin typeface="Trebuchet MS"/>
                <a:cs typeface="Trebuchet MS"/>
              </a:rPr>
              <a:t>о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60" dirty="0">
                <a:solidFill>
                  <a:srgbClr val="FF1616"/>
                </a:solidFill>
                <a:latin typeface="Trebuchet MS"/>
                <a:cs typeface="Trebuchet MS"/>
              </a:rPr>
              <a:t>ВИЧ, </a:t>
            </a:r>
            <a:r>
              <a:rPr sz="3100" b="1" spc="-91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90" dirty="0">
                <a:solidFill>
                  <a:srgbClr val="FF1616"/>
                </a:solidFill>
                <a:latin typeface="Trebuchet MS"/>
                <a:cs typeface="Trebuchet MS"/>
              </a:rPr>
              <a:t>транслюди </a:t>
            </a:r>
            <a:r>
              <a:rPr sz="3100" b="1" spc="245" dirty="0">
                <a:solidFill>
                  <a:srgbClr val="FF1616"/>
                </a:solidFill>
                <a:latin typeface="Trebuchet MS"/>
                <a:cs typeface="Trebuchet MS"/>
              </a:rPr>
              <a:t>выбирают </a:t>
            </a:r>
            <a:r>
              <a:rPr sz="3100" b="1" spc="114" dirty="0">
                <a:solidFill>
                  <a:srgbClr val="FF1616"/>
                </a:solidFill>
                <a:latin typeface="Trebuchet MS"/>
                <a:cs typeface="Trebuchet MS"/>
              </a:rPr>
              <a:t>для </a:t>
            </a:r>
            <a:r>
              <a:rPr sz="3100" b="1" spc="170" dirty="0">
                <a:solidFill>
                  <a:srgbClr val="FF1616"/>
                </a:solidFill>
                <a:latin typeface="Trebuchet MS"/>
                <a:cs typeface="Trebuchet MS"/>
              </a:rPr>
              <a:t>получения </a:t>
            </a:r>
            <a:r>
              <a:rPr sz="3100" b="1" spc="185" dirty="0">
                <a:solidFill>
                  <a:srgbClr val="FF1616"/>
                </a:solidFill>
                <a:latin typeface="Trebuchet MS"/>
                <a:cs typeface="Trebuchet MS"/>
              </a:rPr>
              <a:t>данных </a:t>
            </a:r>
            <a:r>
              <a:rPr sz="3100" b="1" spc="155" dirty="0">
                <a:solidFill>
                  <a:srgbClr val="FF1616"/>
                </a:solidFill>
                <a:latin typeface="Trebuchet MS"/>
                <a:cs typeface="Trebuchet MS"/>
              </a:rPr>
              <a:t>сервисов </a:t>
            </a:r>
            <a:r>
              <a:rPr sz="3100" b="1" spc="95" dirty="0">
                <a:solidFill>
                  <a:srgbClr val="FF1616"/>
                </a:solidFill>
                <a:latin typeface="Trebuchet MS"/>
                <a:cs typeface="Trebuchet MS"/>
              </a:rPr>
              <a:t>места, </a:t>
            </a:r>
            <a:r>
              <a:rPr sz="3100" b="1" spc="120" dirty="0">
                <a:solidFill>
                  <a:srgbClr val="FF1616"/>
                </a:solidFill>
                <a:latin typeface="Trebuchet MS"/>
                <a:cs typeface="Trebuchet MS"/>
              </a:rPr>
              <a:t>не </a:t>
            </a:r>
            <a:r>
              <a:rPr sz="3100" b="1" spc="200" dirty="0">
                <a:solidFill>
                  <a:srgbClr val="FF1616"/>
                </a:solidFill>
                <a:latin typeface="Trebuchet MS"/>
                <a:cs typeface="Trebuchet MS"/>
              </a:rPr>
              <a:t>требующие </a:t>
            </a:r>
            <a:r>
              <a:rPr sz="3100" b="1" spc="204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55" dirty="0">
                <a:solidFill>
                  <a:srgbClr val="FF1616"/>
                </a:solidFill>
                <a:latin typeface="Trebuchet MS"/>
                <a:cs typeface="Trebuchet MS"/>
              </a:rPr>
              <a:t>предоставления</a:t>
            </a:r>
            <a:r>
              <a:rPr sz="3100" b="1" spc="-1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40" dirty="0">
                <a:solidFill>
                  <a:srgbClr val="FF1616"/>
                </a:solidFill>
                <a:latin typeface="Trebuchet MS"/>
                <a:cs typeface="Trebuchet MS"/>
              </a:rPr>
              <a:t>документов,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215" dirty="0">
                <a:solidFill>
                  <a:srgbClr val="FF1616"/>
                </a:solidFill>
                <a:latin typeface="Trebuchet MS"/>
                <a:cs typeface="Trebuchet MS"/>
              </a:rPr>
              <a:t>а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235" dirty="0">
                <a:solidFill>
                  <a:srgbClr val="FF1616"/>
                </a:solidFill>
                <a:latin typeface="Trebuchet MS"/>
                <a:cs typeface="Trebuchet MS"/>
              </a:rPr>
              <a:t>при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80" dirty="0">
                <a:solidFill>
                  <a:srgbClr val="FF1616"/>
                </a:solidFill>
                <a:latin typeface="Trebuchet MS"/>
                <a:cs typeface="Trebuchet MS"/>
              </a:rPr>
              <a:t>отсутствии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210" dirty="0">
                <a:solidFill>
                  <a:srgbClr val="FF1616"/>
                </a:solidFill>
                <a:latin typeface="Trebuchet MS"/>
                <a:cs typeface="Trebuchet MS"/>
              </a:rPr>
              <a:t>таких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50" dirty="0">
                <a:solidFill>
                  <a:srgbClr val="FF1616"/>
                </a:solidFill>
                <a:latin typeface="Trebuchet MS"/>
                <a:cs typeface="Trebuchet MS"/>
              </a:rPr>
              <a:t>мест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75" dirty="0">
                <a:solidFill>
                  <a:srgbClr val="FF1616"/>
                </a:solidFill>
                <a:latin typeface="Trebuchet MS"/>
                <a:cs typeface="Trebuchet MS"/>
              </a:rPr>
              <a:t>склонны</a:t>
            </a:r>
            <a:r>
              <a:rPr sz="310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90" dirty="0">
                <a:solidFill>
                  <a:srgbClr val="FF1616"/>
                </a:solidFill>
                <a:latin typeface="Trebuchet MS"/>
                <a:cs typeface="Trebuchet MS"/>
              </a:rPr>
              <a:t>отказываться </a:t>
            </a:r>
            <a:r>
              <a:rPr sz="3100" b="1" spc="-919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75" dirty="0">
                <a:solidFill>
                  <a:srgbClr val="FF1616"/>
                </a:solidFill>
                <a:latin typeface="Trebuchet MS"/>
                <a:cs typeface="Trebuchet MS"/>
              </a:rPr>
              <a:t>от</a:t>
            </a:r>
            <a:r>
              <a:rPr sz="3100" b="1" spc="-13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70" dirty="0">
                <a:solidFill>
                  <a:srgbClr val="FF1616"/>
                </a:solidFill>
                <a:latin typeface="Trebuchet MS"/>
                <a:cs typeface="Trebuchet MS"/>
              </a:rPr>
              <a:t>получения</a:t>
            </a:r>
            <a:r>
              <a:rPr sz="3100" b="1" spc="-13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55" dirty="0">
                <a:solidFill>
                  <a:srgbClr val="FF1616"/>
                </a:solidFill>
                <a:latin typeface="Trebuchet MS"/>
                <a:cs typeface="Trebuchet MS"/>
              </a:rPr>
              <a:t>сервисов</a:t>
            </a:r>
            <a:r>
              <a:rPr sz="3100" b="1" spc="-13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100" b="1" spc="135" dirty="0">
                <a:solidFill>
                  <a:srgbClr val="FF1616"/>
                </a:solidFill>
                <a:latin typeface="Trebuchet MS"/>
                <a:cs typeface="Trebuchet MS"/>
              </a:rPr>
              <a:t>вообще.</a:t>
            </a:r>
            <a:endParaRPr sz="3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rebuchet MS"/>
              <a:cs typeface="Trebuchet MS"/>
            </a:endParaRPr>
          </a:p>
          <a:p>
            <a:pPr marL="12700" marR="539115">
              <a:lnSpc>
                <a:spcPct val="114900"/>
              </a:lnSpc>
            </a:pPr>
            <a:r>
              <a:rPr sz="3100" spc="-95" dirty="0">
                <a:latin typeface="Verdana"/>
                <a:cs typeface="Verdana"/>
              </a:rPr>
              <a:t>На </a:t>
            </a:r>
            <a:r>
              <a:rPr sz="3100" spc="-125" dirty="0">
                <a:latin typeface="Verdana"/>
                <a:cs typeface="Verdana"/>
              </a:rPr>
              <a:t>отказ </a:t>
            </a:r>
            <a:r>
              <a:rPr sz="3100" spc="-100" dirty="0">
                <a:latin typeface="Verdana"/>
                <a:cs typeface="Verdana"/>
              </a:rPr>
              <a:t>трансгендерных людей </a:t>
            </a:r>
            <a:r>
              <a:rPr sz="3100" spc="-55" dirty="0">
                <a:latin typeface="Verdana"/>
                <a:cs typeface="Verdana"/>
              </a:rPr>
              <a:t>от </a:t>
            </a:r>
            <a:r>
              <a:rPr sz="3100" spc="-90" dirty="0">
                <a:latin typeface="Verdana"/>
                <a:cs typeface="Verdana"/>
              </a:rPr>
              <a:t>получения </a:t>
            </a:r>
            <a:r>
              <a:rPr sz="3100" spc="-95" dirty="0">
                <a:latin typeface="Verdana"/>
                <a:cs typeface="Verdana"/>
              </a:rPr>
              <a:t>сервисов </a:t>
            </a:r>
            <a:r>
              <a:rPr sz="3100" spc="-125" dirty="0">
                <a:latin typeface="Verdana"/>
                <a:cs typeface="Verdana"/>
              </a:rPr>
              <a:t>ВИЧ-профилактики </a:t>
            </a:r>
            <a:r>
              <a:rPr sz="3100" spc="-105" dirty="0">
                <a:latin typeface="Verdana"/>
                <a:cs typeface="Verdana"/>
              </a:rPr>
              <a:t>влияет </a:t>
            </a:r>
            <a:r>
              <a:rPr sz="3100" spc="-100" dirty="0">
                <a:latin typeface="Verdana"/>
                <a:cs typeface="Verdana"/>
              </a:rPr>
              <a:t> </a:t>
            </a:r>
            <a:r>
              <a:rPr sz="3100" spc="-60" dirty="0">
                <a:latin typeface="Verdana"/>
                <a:cs typeface="Verdana"/>
              </a:rPr>
              <a:t>любой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пережитый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75" dirty="0">
                <a:latin typeface="Verdana"/>
                <a:cs typeface="Verdana"/>
              </a:rPr>
              <a:t>негативный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125" dirty="0">
                <a:latin typeface="Verdana"/>
                <a:cs typeface="Verdana"/>
              </a:rPr>
              <a:t>опыт,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185" dirty="0">
                <a:latin typeface="Verdana"/>
                <a:cs typeface="Verdana"/>
              </a:rPr>
              <a:t>с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55" dirty="0">
                <a:latin typeface="Verdana"/>
                <a:cs typeface="Verdana"/>
              </a:rPr>
              <a:t>которым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20" dirty="0">
                <a:latin typeface="Verdana"/>
                <a:cs typeface="Verdana"/>
              </a:rPr>
              <a:t>они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30" dirty="0">
                <a:latin typeface="Verdana"/>
                <a:cs typeface="Verdana"/>
              </a:rPr>
              <a:t>сталкиваются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40" dirty="0">
                <a:latin typeface="Verdana"/>
                <a:cs typeface="Verdana"/>
              </a:rPr>
              <a:t>при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65" dirty="0">
                <a:latin typeface="Verdana"/>
                <a:cs typeface="Verdana"/>
              </a:rPr>
              <a:t>предъявлении </a:t>
            </a:r>
            <a:r>
              <a:rPr sz="3100" spc="-60" dirty="0">
                <a:latin typeface="Verdana"/>
                <a:cs typeface="Verdana"/>
              </a:rPr>
              <a:t> </a:t>
            </a:r>
            <a:r>
              <a:rPr sz="3100" spc="-114" dirty="0">
                <a:latin typeface="Verdana"/>
                <a:cs typeface="Verdana"/>
              </a:rPr>
              <a:t>документов,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65" dirty="0">
                <a:latin typeface="Verdana"/>
                <a:cs typeface="Verdana"/>
              </a:rPr>
              <a:t>не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40" dirty="0">
                <a:latin typeface="Verdana"/>
                <a:cs typeface="Verdana"/>
              </a:rPr>
              <a:t>важно,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был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90" dirty="0">
                <a:latin typeface="Verdana"/>
                <a:cs typeface="Verdana"/>
              </a:rPr>
              <a:t>ли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5" dirty="0">
                <a:latin typeface="Verdana"/>
                <a:cs typeface="Verdana"/>
              </a:rPr>
              <a:t>он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20" dirty="0">
                <a:latin typeface="Verdana"/>
                <a:cs typeface="Verdana"/>
              </a:rPr>
              <a:t>связан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5" dirty="0">
                <a:latin typeface="Verdana"/>
                <a:cs typeface="Verdana"/>
              </a:rPr>
              <a:t>именно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85" dirty="0">
                <a:latin typeface="Verdana"/>
                <a:cs typeface="Verdana"/>
              </a:rPr>
              <a:t>с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65" dirty="0">
                <a:latin typeface="Verdana"/>
                <a:cs typeface="Verdana"/>
              </a:rPr>
              <a:t>получением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30" dirty="0">
                <a:latin typeface="Verdana"/>
                <a:cs typeface="Verdana"/>
              </a:rPr>
              <a:t>ВИЧ-сервисов,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70" dirty="0">
                <a:latin typeface="Verdana"/>
                <a:cs typeface="Verdana"/>
              </a:rPr>
              <a:t>или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35" dirty="0">
                <a:latin typeface="Verdana"/>
                <a:cs typeface="Verdana"/>
              </a:rPr>
              <a:t>нет.</a:t>
            </a:r>
            <a:endParaRPr sz="3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41"/>
            <a:ext cx="351218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-250" dirty="0">
                <a:solidFill>
                  <a:srgbClr val="000000"/>
                </a:solidFill>
                <a:latin typeface="Verdana"/>
                <a:cs typeface="Verdana"/>
              </a:rPr>
              <a:t>В</a:t>
            </a:r>
            <a:r>
              <a:rPr sz="6950" b="0" spc="-155" dirty="0">
                <a:solidFill>
                  <a:srgbClr val="000000"/>
                </a:solidFill>
                <a:latin typeface="Verdana"/>
                <a:cs typeface="Verdana"/>
              </a:rPr>
              <a:t>ы</a:t>
            </a:r>
            <a:r>
              <a:rPr sz="6950" b="0" spc="-170" dirty="0">
                <a:solidFill>
                  <a:srgbClr val="000000"/>
                </a:solidFill>
                <a:latin typeface="Verdana"/>
                <a:cs typeface="Verdana"/>
              </a:rPr>
              <a:t>в</a:t>
            </a:r>
            <a:r>
              <a:rPr sz="6950" b="0" spc="-10" dirty="0">
                <a:solidFill>
                  <a:srgbClr val="000000"/>
                </a:solidFill>
                <a:latin typeface="Verdana"/>
                <a:cs typeface="Verdana"/>
              </a:rPr>
              <a:t>о</a:t>
            </a:r>
            <a:r>
              <a:rPr sz="6950" b="0" spc="-335" dirty="0">
                <a:solidFill>
                  <a:srgbClr val="000000"/>
                </a:solidFill>
                <a:latin typeface="Verdana"/>
                <a:cs typeface="Verdana"/>
              </a:rPr>
              <a:t>д</a:t>
            </a:r>
            <a:r>
              <a:rPr sz="6950" b="0" spc="-150" dirty="0">
                <a:solidFill>
                  <a:srgbClr val="000000"/>
                </a:solidFill>
                <a:latin typeface="Verdana"/>
                <a:cs typeface="Verdana"/>
              </a:rPr>
              <a:t>ы</a:t>
            </a:r>
            <a:endParaRPr sz="695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629" y="3185474"/>
            <a:ext cx="17217390" cy="3825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00"/>
              </a:lnSpc>
              <a:spcBef>
                <a:spcPts val="100"/>
              </a:spcBef>
            </a:pPr>
            <a:r>
              <a:rPr sz="3100" b="1" spc="190" dirty="0">
                <a:latin typeface="Trebuchet MS"/>
                <a:cs typeface="Trebuchet MS"/>
              </a:rPr>
              <a:t>Проблемы </a:t>
            </a:r>
            <a:r>
              <a:rPr sz="3100" b="1" spc="290" dirty="0">
                <a:latin typeface="Trebuchet MS"/>
                <a:cs typeface="Trebuchet MS"/>
              </a:rPr>
              <a:t>в </a:t>
            </a:r>
            <a:r>
              <a:rPr sz="3100" b="1" spc="110" dirty="0">
                <a:latin typeface="Trebuchet MS"/>
                <a:cs typeface="Trebuchet MS"/>
              </a:rPr>
              <a:t>доступе </a:t>
            </a:r>
            <a:r>
              <a:rPr sz="3100" b="1" spc="225" dirty="0">
                <a:latin typeface="Trebuchet MS"/>
                <a:cs typeface="Trebuchet MS"/>
              </a:rPr>
              <a:t>к </a:t>
            </a:r>
            <a:r>
              <a:rPr sz="3100" b="1" spc="185" dirty="0">
                <a:latin typeface="Trebuchet MS"/>
                <a:cs typeface="Trebuchet MS"/>
              </a:rPr>
              <a:t>ВИЧ- </a:t>
            </a:r>
            <a:r>
              <a:rPr sz="3100" b="1" spc="365" dirty="0">
                <a:latin typeface="Trebuchet MS"/>
                <a:cs typeface="Trebuchet MS"/>
              </a:rPr>
              <a:t>и </a:t>
            </a:r>
            <a:r>
              <a:rPr sz="3100" b="1" spc="180" dirty="0">
                <a:latin typeface="Trebuchet MS"/>
                <a:cs typeface="Trebuchet MS"/>
              </a:rPr>
              <a:t>ИППП-сервисам </a:t>
            </a:r>
            <a:r>
              <a:rPr sz="3100" b="1" spc="120" dirty="0">
                <a:latin typeface="Trebuchet MS"/>
                <a:cs typeface="Trebuchet MS"/>
              </a:rPr>
              <a:t>не </a:t>
            </a:r>
            <a:r>
              <a:rPr sz="3100" b="1" spc="165" dirty="0">
                <a:latin typeface="Trebuchet MS"/>
                <a:cs typeface="Trebuchet MS"/>
              </a:rPr>
              <a:t>специфичны, </a:t>
            </a:r>
            <a:r>
              <a:rPr sz="3100" b="1" spc="215" dirty="0">
                <a:latin typeface="Trebuchet MS"/>
                <a:cs typeface="Trebuchet MS"/>
              </a:rPr>
              <a:t>отражают </a:t>
            </a:r>
            <a:r>
              <a:rPr sz="3100" b="1" spc="220" dirty="0">
                <a:latin typeface="Trebuchet MS"/>
                <a:cs typeface="Trebuchet MS"/>
              </a:rPr>
              <a:t> </a:t>
            </a:r>
            <a:r>
              <a:rPr sz="3100" b="1" spc="165" dirty="0">
                <a:latin typeface="Trebuchet MS"/>
                <a:cs typeface="Trebuchet MS"/>
              </a:rPr>
              <a:t>системные </a:t>
            </a:r>
            <a:r>
              <a:rPr sz="3100" b="1" spc="185" dirty="0">
                <a:latin typeface="Trebuchet MS"/>
                <a:cs typeface="Trebuchet MS"/>
              </a:rPr>
              <a:t>проблемы </a:t>
            </a:r>
            <a:r>
              <a:rPr sz="3100" b="1" spc="135" dirty="0">
                <a:latin typeface="Trebuchet MS"/>
                <a:cs typeface="Trebuchet MS"/>
              </a:rPr>
              <a:t>трансгендерных </a:t>
            </a:r>
            <a:r>
              <a:rPr sz="3100" b="1" spc="200" dirty="0">
                <a:latin typeface="Trebuchet MS"/>
                <a:cs typeface="Trebuchet MS"/>
              </a:rPr>
              <a:t>людей </a:t>
            </a:r>
            <a:r>
              <a:rPr sz="3100" b="1" spc="290" dirty="0">
                <a:latin typeface="Trebuchet MS"/>
                <a:cs typeface="Trebuchet MS"/>
              </a:rPr>
              <a:t>в </a:t>
            </a:r>
            <a:r>
              <a:rPr sz="3100" b="1" spc="105" dirty="0">
                <a:latin typeface="Trebuchet MS"/>
                <a:cs typeface="Trebuchet MS"/>
              </a:rPr>
              <a:t>Казахстане, </a:t>
            </a:r>
            <a:r>
              <a:rPr sz="3100" b="1" spc="290" dirty="0">
                <a:latin typeface="Trebuchet MS"/>
                <a:cs typeface="Trebuchet MS"/>
              </a:rPr>
              <a:t>в </a:t>
            </a:r>
            <a:r>
              <a:rPr sz="3100" b="1" spc="175" dirty="0">
                <a:latin typeface="Trebuchet MS"/>
                <a:cs typeface="Trebuchet MS"/>
              </a:rPr>
              <a:t>частности </a:t>
            </a:r>
            <a:r>
              <a:rPr sz="3100" b="1" spc="819" dirty="0">
                <a:latin typeface="Trebuchet MS"/>
                <a:cs typeface="Trebuchet MS"/>
              </a:rPr>
              <a:t>— </a:t>
            </a:r>
            <a:r>
              <a:rPr sz="3100" b="1" spc="825" dirty="0">
                <a:latin typeface="Trebuchet MS"/>
                <a:cs typeface="Trebuchet MS"/>
              </a:rPr>
              <a:t> </a:t>
            </a:r>
            <a:r>
              <a:rPr sz="3100" b="1" spc="185" dirty="0">
                <a:latin typeface="Trebuchet MS"/>
                <a:cs typeface="Trebuchet MS"/>
              </a:rPr>
              <a:t>проблемы</a:t>
            </a:r>
            <a:r>
              <a:rPr sz="3100" b="1" spc="-120" dirty="0">
                <a:latin typeface="Trebuchet MS"/>
                <a:cs typeface="Trebuchet MS"/>
              </a:rPr>
              <a:t> </a:t>
            </a:r>
            <a:r>
              <a:rPr sz="3100" b="1" spc="145" dirty="0">
                <a:latin typeface="Trebuchet MS"/>
                <a:cs typeface="Trebuchet MS"/>
              </a:rPr>
              <a:t>здравоохранения,</a:t>
            </a:r>
            <a:r>
              <a:rPr sz="3100" b="1" spc="-120" dirty="0">
                <a:latin typeface="Trebuchet MS"/>
                <a:cs typeface="Trebuchet MS"/>
              </a:rPr>
              <a:t> </a:t>
            </a:r>
            <a:r>
              <a:rPr sz="3100" b="1" spc="145" dirty="0">
                <a:latin typeface="Trebuchet MS"/>
                <a:cs typeface="Trebuchet MS"/>
              </a:rPr>
              <a:t>которое</a:t>
            </a:r>
            <a:r>
              <a:rPr sz="3100" b="1" spc="-120" dirty="0">
                <a:latin typeface="Trebuchet MS"/>
                <a:cs typeface="Trebuchet MS"/>
              </a:rPr>
              <a:t> </a:t>
            </a:r>
            <a:r>
              <a:rPr sz="3100" b="1" spc="175" dirty="0">
                <a:latin typeface="Trebuchet MS"/>
                <a:cs typeface="Trebuchet MS"/>
              </a:rPr>
              <a:t>нечувствительно</a:t>
            </a:r>
            <a:r>
              <a:rPr sz="3100" b="1" spc="-120" dirty="0">
                <a:latin typeface="Trebuchet MS"/>
                <a:cs typeface="Trebuchet MS"/>
              </a:rPr>
              <a:t> </a:t>
            </a:r>
            <a:r>
              <a:rPr sz="3100" b="1" spc="225" dirty="0">
                <a:latin typeface="Trebuchet MS"/>
                <a:cs typeface="Trebuchet MS"/>
              </a:rPr>
              <a:t>к</a:t>
            </a:r>
            <a:r>
              <a:rPr sz="3100" b="1" spc="-120" dirty="0">
                <a:latin typeface="Trebuchet MS"/>
                <a:cs typeface="Trebuchet MS"/>
              </a:rPr>
              <a:t> </a:t>
            </a:r>
            <a:r>
              <a:rPr sz="3100" b="1" spc="215" dirty="0">
                <a:latin typeface="Trebuchet MS"/>
                <a:cs typeface="Trebuchet MS"/>
              </a:rPr>
              <a:t>нуждам</a:t>
            </a:r>
            <a:r>
              <a:rPr sz="3100" b="1" spc="-120" dirty="0">
                <a:latin typeface="Trebuchet MS"/>
                <a:cs typeface="Trebuchet MS"/>
              </a:rPr>
              <a:t> </a:t>
            </a:r>
            <a:r>
              <a:rPr sz="3100" b="1" spc="135" dirty="0">
                <a:latin typeface="Trebuchet MS"/>
                <a:cs typeface="Trebuchet MS"/>
              </a:rPr>
              <a:t>трансгендерных </a:t>
            </a:r>
            <a:r>
              <a:rPr sz="3100" b="1" spc="-919" dirty="0">
                <a:latin typeface="Trebuchet MS"/>
                <a:cs typeface="Trebuchet MS"/>
              </a:rPr>
              <a:t> </a:t>
            </a:r>
            <a:r>
              <a:rPr sz="3100" b="1" spc="125" dirty="0">
                <a:latin typeface="Trebuchet MS"/>
                <a:cs typeface="Trebuchet MS"/>
              </a:rPr>
              <a:t>людей, </a:t>
            </a:r>
            <a:r>
              <a:rPr sz="3100" b="1" spc="365" dirty="0">
                <a:latin typeface="Trebuchet MS"/>
                <a:cs typeface="Trebuchet MS"/>
              </a:rPr>
              <a:t>и </a:t>
            </a:r>
            <a:r>
              <a:rPr sz="3100" b="1" spc="145" dirty="0">
                <a:latin typeface="Trebuchet MS"/>
                <a:cs typeface="Trebuchet MS"/>
              </a:rPr>
              <a:t>законодательства, которое </a:t>
            </a:r>
            <a:r>
              <a:rPr sz="3100" b="1" spc="120" dirty="0">
                <a:latin typeface="Trebuchet MS"/>
                <a:cs typeface="Trebuchet MS"/>
              </a:rPr>
              <a:t>не </a:t>
            </a:r>
            <a:r>
              <a:rPr sz="3100" b="1" spc="180" dirty="0">
                <a:latin typeface="Trebuchet MS"/>
                <a:cs typeface="Trebuchet MS"/>
              </a:rPr>
              <a:t>только </a:t>
            </a:r>
            <a:r>
              <a:rPr sz="3100" b="1" spc="120" dirty="0">
                <a:latin typeface="Trebuchet MS"/>
                <a:cs typeface="Trebuchet MS"/>
              </a:rPr>
              <a:t>не </a:t>
            </a:r>
            <a:r>
              <a:rPr sz="3100" b="1" spc="155" dirty="0">
                <a:latin typeface="Trebuchet MS"/>
                <a:cs typeface="Trebuchet MS"/>
              </a:rPr>
              <a:t>обеспечивает </a:t>
            </a:r>
            <a:r>
              <a:rPr sz="3100" b="1" spc="260" dirty="0">
                <a:latin typeface="Trebuchet MS"/>
                <a:cs typeface="Trebuchet MS"/>
              </a:rPr>
              <a:t>защиту </a:t>
            </a:r>
            <a:r>
              <a:rPr sz="3100" b="1" spc="265" dirty="0">
                <a:latin typeface="Trebuchet MS"/>
                <a:cs typeface="Trebuchet MS"/>
              </a:rPr>
              <a:t> </a:t>
            </a:r>
            <a:r>
              <a:rPr sz="3100" b="1" spc="180" dirty="0">
                <a:latin typeface="Trebuchet MS"/>
                <a:cs typeface="Trebuchet MS"/>
              </a:rPr>
              <a:t>транслюдям </a:t>
            </a:r>
            <a:r>
              <a:rPr sz="3100" b="1" spc="175" dirty="0">
                <a:latin typeface="Trebuchet MS"/>
                <a:cs typeface="Trebuchet MS"/>
              </a:rPr>
              <a:t>от </a:t>
            </a:r>
            <a:r>
              <a:rPr sz="3100" b="1" spc="254" dirty="0">
                <a:latin typeface="Trebuchet MS"/>
                <a:cs typeface="Trebuchet MS"/>
              </a:rPr>
              <a:t>дискриминации </a:t>
            </a:r>
            <a:r>
              <a:rPr sz="3100" b="1" spc="365" dirty="0">
                <a:latin typeface="Trebuchet MS"/>
                <a:cs typeface="Trebuchet MS"/>
              </a:rPr>
              <a:t>и </a:t>
            </a:r>
            <a:r>
              <a:rPr sz="3100" b="1" spc="140" dirty="0">
                <a:latin typeface="Trebuchet MS"/>
                <a:cs typeface="Trebuchet MS"/>
              </a:rPr>
              <a:t>насилия, </a:t>
            </a:r>
            <a:r>
              <a:rPr sz="3100" b="1" spc="180" dirty="0">
                <a:latin typeface="Trebuchet MS"/>
                <a:cs typeface="Trebuchet MS"/>
              </a:rPr>
              <a:t>но </a:t>
            </a:r>
            <a:r>
              <a:rPr sz="3100" b="1" spc="365" dirty="0">
                <a:latin typeface="Trebuchet MS"/>
                <a:cs typeface="Trebuchet MS"/>
              </a:rPr>
              <a:t>и </a:t>
            </a:r>
            <a:r>
              <a:rPr sz="3100" b="1" spc="140" dirty="0">
                <a:latin typeface="Trebuchet MS"/>
                <a:cs typeface="Trebuchet MS"/>
              </a:rPr>
              <a:t>препятствует </a:t>
            </a:r>
            <a:r>
              <a:rPr sz="3100" b="1" spc="210" dirty="0">
                <a:latin typeface="Trebuchet MS"/>
                <a:cs typeface="Trebuchet MS"/>
              </a:rPr>
              <a:t>их </a:t>
            </a:r>
            <a:r>
              <a:rPr sz="3100" b="1" spc="114" dirty="0">
                <a:latin typeface="Trebuchet MS"/>
                <a:cs typeface="Trebuchet MS"/>
              </a:rPr>
              <a:t>доступу </a:t>
            </a:r>
            <a:r>
              <a:rPr sz="3100" b="1" spc="225" dirty="0">
                <a:latin typeface="Trebuchet MS"/>
                <a:cs typeface="Trebuchet MS"/>
              </a:rPr>
              <a:t>к </a:t>
            </a:r>
            <a:r>
              <a:rPr sz="3100" b="1" spc="229" dirty="0">
                <a:latin typeface="Trebuchet MS"/>
                <a:cs typeface="Trebuchet MS"/>
              </a:rPr>
              <a:t> </a:t>
            </a:r>
            <a:r>
              <a:rPr sz="3100" b="1" spc="170" dirty="0">
                <a:latin typeface="Trebuchet MS"/>
                <a:cs typeface="Trebuchet MS"/>
              </a:rPr>
              <a:t>гендерно-аффирмативной </a:t>
            </a:r>
            <a:r>
              <a:rPr sz="3100" b="1" spc="215" dirty="0">
                <a:latin typeface="Trebuchet MS"/>
                <a:cs typeface="Trebuchet MS"/>
              </a:rPr>
              <a:t>помощи, </a:t>
            </a:r>
            <a:r>
              <a:rPr sz="3100" b="1" spc="220" dirty="0">
                <a:latin typeface="Trebuchet MS"/>
                <a:cs typeface="Trebuchet MS"/>
              </a:rPr>
              <a:t>включая </a:t>
            </a:r>
            <a:r>
              <a:rPr sz="3100" b="1" spc="130" dirty="0">
                <a:latin typeface="Trebuchet MS"/>
                <a:cs typeface="Trebuchet MS"/>
              </a:rPr>
              <a:t>серьезные </a:t>
            </a:r>
            <a:r>
              <a:rPr sz="3100" b="1" spc="190" dirty="0">
                <a:latin typeface="Trebuchet MS"/>
                <a:cs typeface="Trebuchet MS"/>
              </a:rPr>
              <a:t>ограничения </a:t>
            </a:r>
            <a:r>
              <a:rPr sz="3100" b="1" spc="225" dirty="0">
                <a:latin typeface="Trebuchet MS"/>
                <a:cs typeface="Trebuchet MS"/>
              </a:rPr>
              <a:t>к </a:t>
            </a:r>
            <a:r>
              <a:rPr sz="3100" b="1" spc="229" dirty="0">
                <a:latin typeface="Trebuchet MS"/>
                <a:cs typeface="Trebuchet MS"/>
              </a:rPr>
              <a:t> </a:t>
            </a:r>
            <a:r>
              <a:rPr sz="3100" b="1" spc="204" dirty="0">
                <a:latin typeface="Trebuchet MS"/>
                <a:cs typeface="Trebuchet MS"/>
              </a:rPr>
              <a:t>юридическому</a:t>
            </a:r>
            <a:r>
              <a:rPr sz="3100" b="1" spc="-135" dirty="0">
                <a:latin typeface="Trebuchet MS"/>
                <a:cs typeface="Trebuchet MS"/>
              </a:rPr>
              <a:t> </a:t>
            </a:r>
            <a:r>
              <a:rPr sz="3100" b="1" spc="250" dirty="0">
                <a:latin typeface="Trebuchet MS"/>
                <a:cs typeface="Trebuchet MS"/>
              </a:rPr>
              <a:t>признанию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65" dirty="0">
                <a:latin typeface="Trebuchet MS"/>
                <a:cs typeface="Trebuchet MS"/>
              </a:rPr>
              <a:t>гендера.</a:t>
            </a:r>
            <a:endParaRPr sz="3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644207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-125" dirty="0">
                <a:solidFill>
                  <a:srgbClr val="000000"/>
                </a:solidFill>
                <a:latin typeface="Verdana"/>
                <a:cs typeface="Verdana"/>
              </a:rPr>
              <a:t>Рекомендации</a:t>
            </a:r>
            <a:endParaRPr sz="695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7179" y="4077969"/>
            <a:ext cx="142875" cy="1428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7179" y="5163819"/>
            <a:ext cx="142875" cy="14287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7179" y="6249669"/>
            <a:ext cx="142875" cy="14287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10629" y="2181853"/>
            <a:ext cx="16856075" cy="545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73835">
              <a:lnSpc>
                <a:spcPct val="114900"/>
              </a:lnSpc>
              <a:spcBef>
                <a:spcPts val="100"/>
              </a:spcBef>
            </a:pPr>
            <a:r>
              <a:rPr sz="3100" b="1" spc="190" dirty="0">
                <a:latin typeface="Trebuchet MS"/>
                <a:cs typeface="Trebuchet MS"/>
              </a:rPr>
              <a:t>Комлексный</a:t>
            </a:r>
            <a:r>
              <a:rPr sz="3100" b="1" spc="-135" dirty="0">
                <a:latin typeface="Trebuchet MS"/>
                <a:cs typeface="Trebuchet MS"/>
              </a:rPr>
              <a:t> </a:t>
            </a:r>
            <a:r>
              <a:rPr sz="3100" b="1" spc="130" dirty="0">
                <a:latin typeface="Trebuchet MS"/>
                <a:cs typeface="Trebuchet MS"/>
              </a:rPr>
              <a:t>подход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75" dirty="0">
                <a:latin typeface="Trebuchet MS"/>
                <a:cs typeface="Trebuchet MS"/>
              </a:rPr>
              <a:t>по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225" dirty="0">
                <a:latin typeface="Trebuchet MS"/>
                <a:cs typeface="Trebuchet MS"/>
              </a:rPr>
              <a:t>снижению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90" dirty="0">
                <a:latin typeface="Trebuchet MS"/>
                <a:cs typeface="Trebuchet MS"/>
              </a:rPr>
              <a:t>рисков</a:t>
            </a:r>
            <a:r>
              <a:rPr sz="3100" b="1" spc="-135" dirty="0">
                <a:latin typeface="Trebuchet MS"/>
                <a:cs typeface="Trebuchet MS"/>
              </a:rPr>
              <a:t> </a:t>
            </a:r>
            <a:r>
              <a:rPr sz="3100" b="1" spc="235" dirty="0">
                <a:latin typeface="Trebuchet MS"/>
                <a:cs typeface="Trebuchet MS"/>
              </a:rPr>
              <a:t>инфицирования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295" dirty="0">
                <a:latin typeface="Trebuchet MS"/>
                <a:cs typeface="Trebuchet MS"/>
              </a:rPr>
              <a:t>ВИЧ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365" dirty="0">
                <a:latin typeface="Trebuchet MS"/>
                <a:cs typeface="Trebuchet MS"/>
              </a:rPr>
              <a:t>и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275" dirty="0">
                <a:latin typeface="Trebuchet MS"/>
                <a:cs typeface="Trebuchet MS"/>
              </a:rPr>
              <a:t>ИППП</a:t>
            </a:r>
            <a:r>
              <a:rPr sz="3100" b="1" spc="-135" dirty="0">
                <a:latin typeface="Trebuchet MS"/>
                <a:cs typeface="Trebuchet MS"/>
              </a:rPr>
              <a:t> </a:t>
            </a:r>
            <a:r>
              <a:rPr sz="3100" b="1" spc="365" dirty="0">
                <a:latin typeface="Trebuchet MS"/>
                <a:cs typeface="Trebuchet MS"/>
              </a:rPr>
              <a:t>и </a:t>
            </a:r>
            <a:r>
              <a:rPr sz="3100" b="1" spc="-915" dirty="0">
                <a:latin typeface="Trebuchet MS"/>
                <a:cs typeface="Trebuchet MS"/>
              </a:rPr>
              <a:t> </a:t>
            </a:r>
            <a:r>
              <a:rPr sz="3100" b="1" spc="270" dirty="0">
                <a:latin typeface="Trebuchet MS"/>
                <a:cs typeface="Trebuchet MS"/>
              </a:rPr>
              <a:t>повышению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35" dirty="0">
                <a:latin typeface="Trebuchet MS"/>
                <a:cs typeface="Trebuchet MS"/>
              </a:rPr>
              <a:t>доступа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225" dirty="0">
                <a:latin typeface="Trebuchet MS"/>
                <a:cs typeface="Trebuchet MS"/>
              </a:rPr>
              <a:t>к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90" dirty="0">
                <a:latin typeface="Trebuchet MS"/>
                <a:cs typeface="Trebuchet MS"/>
              </a:rPr>
              <a:t>профилактике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14" dirty="0">
                <a:latin typeface="Trebuchet MS"/>
                <a:cs typeface="Trebuchet MS"/>
              </a:rPr>
              <a:t>для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135" dirty="0">
                <a:latin typeface="Trebuchet MS"/>
                <a:cs typeface="Trebuchet MS"/>
              </a:rPr>
              <a:t>трансгендерных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20" dirty="0">
                <a:latin typeface="Trebuchet MS"/>
                <a:cs typeface="Trebuchet MS"/>
              </a:rPr>
              <a:t>людей:</a:t>
            </a:r>
            <a:endParaRPr sz="3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rebuchet MS"/>
              <a:cs typeface="Trebuchet MS"/>
            </a:endParaRPr>
          </a:p>
          <a:p>
            <a:pPr marL="12700" marR="5080" indent="771525">
              <a:lnSpc>
                <a:spcPct val="114900"/>
              </a:lnSpc>
            </a:pPr>
            <a:r>
              <a:rPr sz="3100" spc="-65" dirty="0">
                <a:latin typeface="Verdana"/>
                <a:cs typeface="Verdana"/>
              </a:rPr>
              <a:t>признание</a:t>
            </a:r>
            <a:r>
              <a:rPr sz="3100" spc="-270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трансгендерных</a:t>
            </a:r>
            <a:r>
              <a:rPr sz="3100" spc="-270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людей</a:t>
            </a:r>
            <a:r>
              <a:rPr sz="3100" spc="-270" dirty="0">
                <a:latin typeface="Verdana"/>
                <a:cs typeface="Verdana"/>
              </a:rPr>
              <a:t> </a:t>
            </a:r>
            <a:r>
              <a:rPr sz="3100" spc="-60" dirty="0">
                <a:latin typeface="Verdana"/>
                <a:cs typeface="Verdana"/>
              </a:rPr>
              <a:t>отдельной</a:t>
            </a:r>
            <a:r>
              <a:rPr sz="3100" spc="-270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ключевой</a:t>
            </a:r>
            <a:r>
              <a:rPr sz="3100" spc="-270" dirty="0">
                <a:latin typeface="Verdana"/>
                <a:cs typeface="Verdana"/>
              </a:rPr>
              <a:t> </a:t>
            </a:r>
            <a:r>
              <a:rPr sz="3100" spc="-90" dirty="0">
                <a:latin typeface="Verdana"/>
                <a:cs typeface="Verdana"/>
              </a:rPr>
              <a:t>группой</a:t>
            </a:r>
            <a:r>
              <a:rPr sz="3100" spc="-270" dirty="0">
                <a:latin typeface="Verdana"/>
                <a:cs typeface="Verdana"/>
              </a:rPr>
              <a:t> </a:t>
            </a:r>
            <a:r>
              <a:rPr sz="3100" spc="-35" dirty="0">
                <a:latin typeface="Verdana"/>
                <a:cs typeface="Verdana"/>
              </a:rPr>
              <a:t>по</a:t>
            </a:r>
            <a:r>
              <a:rPr sz="3100" spc="-270" dirty="0">
                <a:latin typeface="Verdana"/>
                <a:cs typeface="Verdana"/>
              </a:rPr>
              <a:t> </a:t>
            </a:r>
            <a:r>
              <a:rPr sz="3100" spc="-130" dirty="0">
                <a:latin typeface="Verdana"/>
                <a:cs typeface="Verdana"/>
              </a:rPr>
              <a:t>профилактике </a:t>
            </a:r>
            <a:r>
              <a:rPr sz="3100" spc="-1075" dirty="0">
                <a:latin typeface="Verdana"/>
                <a:cs typeface="Verdana"/>
              </a:rPr>
              <a:t> </a:t>
            </a:r>
            <a:r>
              <a:rPr sz="3100" spc="-50" dirty="0">
                <a:latin typeface="Verdana"/>
                <a:cs typeface="Verdana"/>
              </a:rPr>
              <a:t>ВИЧ</a:t>
            </a:r>
            <a:r>
              <a:rPr sz="3100" spc="-290" dirty="0">
                <a:latin typeface="Verdana"/>
                <a:cs typeface="Verdana"/>
              </a:rPr>
              <a:t> </a:t>
            </a:r>
            <a:r>
              <a:rPr sz="3100" spc="-20" dirty="0">
                <a:latin typeface="Verdana"/>
                <a:cs typeface="Verdana"/>
              </a:rPr>
              <a:t>и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14" dirty="0">
                <a:latin typeface="Verdana"/>
                <a:cs typeface="Verdana"/>
              </a:rPr>
              <a:t>ИППП,</a:t>
            </a:r>
            <a:endParaRPr sz="3100">
              <a:latin typeface="Verdana"/>
              <a:cs typeface="Verdana"/>
            </a:endParaRPr>
          </a:p>
          <a:p>
            <a:pPr marL="12700" marR="4336415" indent="668655">
              <a:lnSpc>
                <a:spcPct val="114900"/>
              </a:lnSpc>
              <a:spcBef>
                <a:spcPts val="5"/>
              </a:spcBef>
            </a:pP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190" dirty="0">
                <a:latin typeface="Verdana"/>
                <a:cs typeface="Verdana"/>
              </a:rPr>
              <a:t>с</a:t>
            </a:r>
            <a:r>
              <a:rPr sz="3100" spc="-55" dirty="0">
                <a:latin typeface="Verdana"/>
                <a:cs typeface="Verdana"/>
              </a:rPr>
              <a:t>п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160" dirty="0">
                <a:latin typeface="Verdana"/>
                <a:cs typeface="Verdana"/>
              </a:rPr>
              <a:t>л</a:t>
            </a:r>
            <a:r>
              <a:rPr sz="3100" spc="60" dirty="0">
                <a:latin typeface="Verdana"/>
                <a:cs typeface="Verdana"/>
              </a:rPr>
              <a:t>ь</a:t>
            </a:r>
            <a:r>
              <a:rPr sz="3100" spc="-135" dirty="0">
                <a:latin typeface="Verdana"/>
                <a:cs typeface="Verdana"/>
              </a:rPr>
              <a:t>з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90" dirty="0">
                <a:latin typeface="Verdana"/>
                <a:cs typeface="Verdana"/>
              </a:rPr>
              <a:t>в</a:t>
            </a:r>
            <a:r>
              <a:rPr sz="3100" spc="-145" dirty="0">
                <a:latin typeface="Verdana"/>
                <a:cs typeface="Verdana"/>
              </a:rPr>
              <a:t>а</a:t>
            </a:r>
            <a:r>
              <a:rPr sz="3100" spc="-20" dirty="0">
                <a:latin typeface="Verdana"/>
                <a:cs typeface="Verdana"/>
              </a:rPr>
              <a:t>н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110" dirty="0">
                <a:latin typeface="Verdana"/>
                <a:cs typeface="Verdana"/>
              </a:rPr>
              <a:t>е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т</a:t>
            </a:r>
            <a:r>
              <a:rPr sz="3100" spc="-40" dirty="0">
                <a:latin typeface="Verdana"/>
                <a:cs typeface="Verdana"/>
              </a:rPr>
              <a:t>р</a:t>
            </a:r>
            <a:r>
              <a:rPr sz="3100" spc="-145" dirty="0">
                <a:latin typeface="Verdana"/>
                <a:cs typeface="Verdana"/>
              </a:rPr>
              <a:t>а</a:t>
            </a:r>
            <a:r>
              <a:rPr sz="3100" spc="-20" dirty="0">
                <a:latin typeface="Verdana"/>
                <a:cs typeface="Verdana"/>
              </a:rPr>
              <a:t>н</a:t>
            </a:r>
            <a:r>
              <a:rPr sz="3100" spc="-190" dirty="0">
                <a:latin typeface="Verdana"/>
                <a:cs typeface="Verdana"/>
              </a:rPr>
              <a:t>с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20" dirty="0">
                <a:latin typeface="Verdana"/>
                <a:cs typeface="Verdana"/>
              </a:rPr>
              <a:t>н</a:t>
            </a:r>
            <a:r>
              <a:rPr sz="3100" spc="-235" dirty="0">
                <a:latin typeface="Verdana"/>
                <a:cs typeface="Verdana"/>
              </a:rPr>
              <a:t>к</a:t>
            </a:r>
            <a:r>
              <a:rPr sz="3100" spc="-160" dirty="0">
                <a:latin typeface="Verdana"/>
                <a:cs typeface="Verdana"/>
              </a:rPr>
              <a:t>л</a:t>
            </a:r>
            <a:r>
              <a:rPr sz="3100" spc="-30" dirty="0">
                <a:latin typeface="Verdana"/>
                <a:cs typeface="Verdana"/>
              </a:rPr>
              <a:t>ю</a:t>
            </a:r>
            <a:r>
              <a:rPr sz="3100" spc="-135" dirty="0">
                <a:latin typeface="Verdana"/>
                <a:cs typeface="Verdana"/>
              </a:rPr>
              <a:t>з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90" dirty="0">
                <a:latin typeface="Verdana"/>
                <a:cs typeface="Verdana"/>
              </a:rPr>
              <a:t>в</a:t>
            </a:r>
            <a:r>
              <a:rPr sz="3100" spc="-20" dirty="0">
                <a:latin typeface="Verdana"/>
                <a:cs typeface="Verdana"/>
              </a:rPr>
              <a:t>н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140" dirty="0">
                <a:latin typeface="Verdana"/>
                <a:cs typeface="Verdana"/>
              </a:rPr>
              <a:t>г</a:t>
            </a:r>
            <a:r>
              <a:rPr sz="3100" spc="-10" dirty="0">
                <a:latin typeface="Verdana"/>
                <a:cs typeface="Verdana"/>
              </a:rPr>
              <a:t>о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55" dirty="0">
                <a:latin typeface="Verdana"/>
                <a:cs typeface="Verdana"/>
              </a:rPr>
              <a:t>п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160" dirty="0">
                <a:latin typeface="Verdana"/>
                <a:cs typeface="Verdana"/>
              </a:rPr>
              <a:t>д</a:t>
            </a:r>
            <a:r>
              <a:rPr sz="3100" spc="-220" dirty="0">
                <a:latin typeface="Verdana"/>
                <a:cs typeface="Verdana"/>
              </a:rPr>
              <a:t>х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160" dirty="0">
                <a:latin typeface="Verdana"/>
                <a:cs typeface="Verdana"/>
              </a:rPr>
              <a:t>д</a:t>
            </a:r>
            <a:r>
              <a:rPr sz="3100" spc="-140" dirty="0">
                <a:latin typeface="Verdana"/>
                <a:cs typeface="Verdana"/>
              </a:rPr>
              <a:t>а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229" dirty="0">
                <a:latin typeface="Verdana"/>
                <a:cs typeface="Verdana"/>
              </a:rPr>
              <a:t>к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55" dirty="0">
                <a:latin typeface="Verdana"/>
                <a:cs typeface="Verdana"/>
              </a:rPr>
              <a:t>п</a:t>
            </a:r>
            <a:r>
              <a:rPr sz="3100" spc="-40" dirty="0">
                <a:latin typeface="Verdana"/>
                <a:cs typeface="Verdana"/>
              </a:rPr>
              <a:t>р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400" dirty="0">
                <a:latin typeface="Verdana"/>
                <a:cs typeface="Verdana"/>
              </a:rPr>
              <a:t>ф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160" dirty="0">
                <a:latin typeface="Verdana"/>
                <a:cs typeface="Verdana"/>
              </a:rPr>
              <a:t>л</a:t>
            </a:r>
            <a:r>
              <a:rPr sz="3100" spc="-145" dirty="0">
                <a:latin typeface="Verdana"/>
                <a:cs typeface="Verdana"/>
              </a:rPr>
              <a:t>а</a:t>
            </a:r>
            <a:r>
              <a:rPr sz="3100" spc="-235" dirty="0">
                <a:latin typeface="Verdana"/>
                <a:cs typeface="Verdana"/>
              </a:rPr>
              <a:t>к</a:t>
            </a:r>
            <a:r>
              <a:rPr sz="3100" spc="-100" dirty="0">
                <a:latin typeface="Verdana"/>
                <a:cs typeface="Verdana"/>
              </a:rPr>
              <a:t>т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235" dirty="0">
                <a:latin typeface="Verdana"/>
                <a:cs typeface="Verdana"/>
              </a:rPr>
              <a:t>к</a:t>
            </a:r>
            <a:r>
              <a:rPr sz="3100" spc="-80" dirty="0">
                <a:latin typeface="Verdana"/>
                <a:cs typeface="Verdana"/>
              </a:rPr>
              <a:t>е  </a:t>
            </a:r>
            <a:r>
              <a:rPr sz="3100" spc="-20" dirty="0">
                <a:latin typeface="Verdana"/>
                <a:cs typeface="Verdana"/>
              </a:rPr>
              <a:t>и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20" dirty="0">
                <a:latin typeface="Verdana"/>
                <a:cs typeface="Verdana"/>
              </a:rPr>
              <a:t>н</a:t>
            </a:r>
            <a:r>
              <a:rPr sz="3100" spc="-400" dirty="0">
                <a:latin typeface="Verdana"/>
                <a:cs typeface="Verdana"/>
              </a:rPr>
              <a:t>ф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40" dirty="0">
                <a:latin typeface="Verdana"/>
                <a:cs typeface="Verdana"/>
              </a:rPr>
              <a:t>р</a:t>
            </a:r>
            <a:r>
              <a:rPr sz="3100" spc="110" dirty="0">
                <a:latin typeface="Verdana"/>
                <a:cs typeface="Verdana"/>
              </a:rPr>
              <a:t>м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40" dirty="0">
                <a:latin typeface="Verdana"/>
                <a:cs typeface="Verdana"/>
              </a:rPr>
              <a:t>р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90" dirty="0">
                <a:latin typeface="Verdana"/>
                <a:cs typeface="Verdana"/>
              </a:rPr>
              <a:t>в</a:t>
            </a:r>
            <a:r>
              <a:rPr sz="3100" spc="-145" dirty="0">
                <a:latin typeface="Verdana"/>
                <a:cs typeface="Verdana"/>
              </a:rPr>
              <a:t>а</a:t>
            </a:r>
            <a:r>
              <a:rPr sz="3100" spc="-20" dirty="0">
                <a:latin typeface="Verdana"/>
                <a:cs typeface="Verdana"/>
              </a:rPr>
              <a:t>н</a:t>
            </a:r>
            <a:r>
              <a:rPr sz="3100" spc="-25" dirty="0">
                <a:latin typeface="Verdana"/>
                <a:cs typeface="Verdana"/>
              </a:rPr>
              <a:t>ию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0" dirty="0">
                <a:latin typeface="Verdana"/>
                <a:cs typeface="Verdana"/>
              </a:rPr>
              <a:t>о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25" dirty="0">
                <a:latin typeface="Verdana"/>
                <a:cs typeface="Verdana"/>
              </a:rPr>
              <a:t>В</a:t>
            </a:r>
            <a:r>
              <a:rPr sz="3100" spc="30" dirty="0">
                <a:latin typeface="Verdana"/>
                <a:cs typeface="Verdana"/>
              </a:rPr>
              <a:t>И</a:t>
            </a:r>
            <a:r>
              <a:rPr sz="3100" spc="-55" dirty="0">
                <a:latin typeface="Verdana"/>
                <a:cs typeface="Verdana"/>
              </a:rPr>
              <a:t>Ч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20" dirty="0">
                <a:latin typeface="Verdana"/>
                <a:cs typeface="Verdana"/>
              </a:rPr>
              <a:t>и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30" dirty="0">
                <a:latin typeface="Verdana"/>
                <a:cs typeface="Verdana"/>
              </a:rPr>
              <a:t>И</a:t>
            </a:r>
            <a:r>
              <a:rPr sz="3100" spc="-75" dirty="0">
                <a:latin typeface="Verdana"/>
                <a:cs typeface="Verdana"/>
              </a:rPr>
              <a:t>ППП</a:t>
            </a:r>
            <a:r>
              <a:rPr sz="3100" spc="-370" dirty="0">
                <a:latin typeface="Verdana"/>
                <a:cs typeface="Verdana"/>
              </a:rPr>
              <a:t>,</a:t>
            </a:r>
            <a:endParaRPr sz="3100">
              <a:latin typeface="Verdana"/>
              <a:cs typeface="Verdana"/>
            </a:endParaRPr>
          </a:p>
          <a:p>
            <a:pPr marL="681355" marR="959485">
              <a:lnSpc>
                <a:spcPct val="114900"/>
              </a:lnSpc>
            </a:pPr>
            <a:r>
              <a:rPr sz="3100" spc="-50" dirty="0">
                <a:latin typeface="Verdana"/>
                <a:cs typeface="Verdana"/>
              </a:rPr>
              <a:t>изменение </a:t>
            </a:r>
            <a:r>
              <a:rPr sz="3100" spc="-100" dirty="0">
                <a:latin typeface="Verdana"/>
                <a:cs typeface="Verdana"/>
              </a:rPr>
              <a:t>законодательных </a:t>
            </a:r>
            <a:r>
              <a:rPr sz="3100" spc="10" dirty="0">
                <a:latin typeface="Verdana"/>
                <a:cs typeface="Verdana"/>
              </a:rPr>
              <a:t>норм </a:t>
            </a:r>
            <a:r>
              <a:rPr sz="3100" spc="-85" dirty="0">
                <a:latin typeface="Verdana"/>
                <a:cs typeface="Verdana"/>
              </a:rPr>
              <a:t>в </a:t>
            </a:r>
            <a:r>
              <a:rPr sz="3100" spc="-90" dirty="0">
                <a:latin typeface="Verdana"/>
                <a:cs typeface="Verdana"/>
              </a:rPr>
              <a:t>части </a:t>
            </a:r>
            <a:r>
              <a:rPr sz="3100" spc="-135" dirty="0">
                <a:latin typeface="Verdana"/>
                <a:cs typeface="Verdana"/>
              </a:rPr>
              <a:t>доступа </a:t>
            </a:r>
            <a:r>
              <a:rPr sz="3100" spc="-100" dirty="0">
                <a:latin typeface="Verdana"/>
                <a:cs typeface="Verdana"/>
              </a:rPr>
              <a:t>трансгендерных людей </a:t>
            </a:r>
            <a:r>
              <a:rPr sz="3100" spc="-229" dirty="0">
                <a:latin typeface="Verdana"/>
                <a:cs typeface="Verdana"/>
              </a:rPr>
              <a:t>к </a:t>
            </a:r>
            <a:r>
              <a:rPr sz="3100" spc="-225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юридическому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55" dirty="0">
                <a:latin typeface="Verdana"/>
                <a:cs typeface="Verdana"/>
              </a:rPr>
              <a:t>признанию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05" dirty="0">
                <a:latin typeface="Verdana"/>
                <a:cs typeface="Verdana"/>
              </a:rPr>
              <a:t>гендера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20" dirty="0">
                <a:latin typeface="Verdana"/>
                <a:cs typeface="Verdana"/>
              </a:rPr>
              <a:t>и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60" dirty="0">
                <a:latin typeface="Verdana"/>
                <a:cs typeface="Verdana"/>
              </a:rPr>
              <a:t>любой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10" dirty="0">
                <a:latin typeface="Verdana"/>
                <a:cs typeface="Verdana"/>
              </a:rPr>
              <a:t>другой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05" dirty="0">
                <a:latin typeface="Verdana"/>
                <a:cs typeface="Verdana"/>
              </a:rPr>
              <a:t>гендерно-аффирмативной </a:t>
            </a:r>
            <a:r>
              <a:rPr sz="3100" spc="-1075" dirty="0">
                <a:latin typeface="Verdana"/>
                <a:cs typeface="Verdana"/>
              </a:rPr>
              <a:t> </a:t>
            </a:r>
            <a:r>
              <a:rPr sz="3100" spc="-40" dirty="0">
                <a:latin typeface="Verdana"/>
                <a:cs typeface="Verdana"/>
              </a:rPr>
              <a:t>помощи.</a:t>
            </a:r>
            <a:endParaRPr sz="3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644207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-125" dirty="0">
                <a:solidFill>
                  <a:srgbClr val="000000"/>
                </a:solidFill>
                <a:latin typeface="Verdana"/>
                <a:cs typeface="Verdana"/>
              </a:rPr>
              <a:t>Рекомендации</a:t>
            </a:r>
            <a:endParaRPr sz="695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629" y="1670511"/>
            <a:ext cx="15459075" cy="436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98270">
              <a:lnSpc>
                <a:spcPct val="114900"/>
              </a:lnSpc>
              <a:spcBef>
                <a:spcPts val="100"/>
              </a:spcBef>
            </a:pPr>
            <a:r>
              <a:rPr sz="3100" b="1" spc="105" dirty="0">
                <a:latin typeface="Trebuchet MS"/>
                <a:cs typeface="Trebuchet MS"/>
              </a:rPr>
              <a:t>Трансгендерные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40" dirty="0">
                <a:latin typeface="Trebuchet MS"/>
                <a:cs typeface="Trebuchet MS"/>
              </a:rPr>
              <a:t>люди,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220" dirty="0">
                <a:latin typeface="Trebuchet MS"/>
                <a:cs typeface="Trebuchet MS"/>
              </a:rPr>
              <a:t>как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200" dirty="0">
                <a:latin typeface="Trebuchet MS"/>
                <a:cs typeface="Trebuchet MS"/>
              </a:rPr>
              <a:t>ключевая</a:t>
            </a:r>
            <a:r>
              <a:rPr sz="3100" b="1" spc="-125" dirty="0">
                <a:latin typeface="Trebuchet MS"/>
                <a:cs typeface="Trebuchet MS"/>
              </a:rPr>
              <a:t> </a:t>
            </a:r>
            <a:r>
              <a:rPr sz="3100" b="1" spc="145" dirty="0">
                <a:latin typeface="Trebuchet MS"/>
                <a:cs typeface="Trebuchet MS"/>
              </a:rPr>
              <a:t>группа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75" dirty="0">
                <a:latin typeface="Trebuchet MS"/>
                <a:cs typeface="Trebuchet MS"/>
              </a:rPr>
              <a:t>по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190" dirty="0">
                <a:latin typeface="Trebuchet MS"/>
                <a:cs typeface="Trebuchet MS"/>
              </a:rPr>
              <a:t>профилактике</a:t>
            </a:r>
            <a:r>
              <a:rPr sz="3100" b="1" spc="-130" dirty="0">
                <a:latin typeface="Trebuchet MS"/>
                <a:cs typeface="Trebuchet MS"/>
              </a:rPr>
              <a:t> </a:t>
            </a:r>
            <a:r>
              <a:rPr sz="3100" b="1" spc="295" dirty="0">
                <a:latin typeface="Trebuchet MS"/>
                <a:cs typeface="Trebuchet MS"/>
              </a:rPr>
              <a:t>ВИЧ </a:t>
            </a:r>
            <a:r>
              <a:rPr sz="3100" b="1" spc="-915" dirty="0">
                <a:latin typeface="Trebuchet MS"/>
                <a:cs typeface="Trebuchet MS"/>
              </a:rPr>
              <a:t> </a:t>
            </a:r>
            <a:r>
              <a:rPr sz="3100" b="1" spc="365" dirty="0">
                <a:latin typeface="Trebuchet MS"/>
                <a:cs typeface="Trebuchet MS"/>
              </a:rPr>
              <a:t>и</a:t>
            </a:r>
            <a:r>
              <a:rPr sz="3100" b="1" spc="-135" dirty="0">
                <a:latin typeface="Trebuchet MS"/>
                <a:cs typeface="Trebuchet MS"/>
              </a:rPr>
              <a:t> </a:t>
            </a:r>
            <a:r>
              <a:rPr sz="3100" b="1" spc="275" dirty="0">
                <a:latin typeface="Trebuchet MS"/>
                <a:cs typeface="Trebuchet MS"/>
              </a:rPr>
              <a:t>ИППП</a:t>
            </a:r>
            <a:endParaRPr sz="3100">
              <a:latin typeface="Trebuchet MS"/>
              <a:cs typeface="Trebuchet MS"/>
            </a:endParaRPr>
          </a:p>
          <a:p>
            <a:pPr marL="12700" marR="5080">
              <a:lnSpc>
                <a:spcPct val="114900"/>
              </a:lnSpc>
            </a:pPr>
            <a:r>
              <a:rPr sz="3100" spc="-145" dirty="0">
                <a:latin typeface="Verdana"/>
                <a:cs typeface="Verdana"/>
              </a:rPr>
              <a:t>государству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выделить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трансгендерных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людей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в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90" dirty="0">
                <a:latin typeface="Verdana"/>
                <a:cs typeface="Verdana"/>
              </a:rPr>
              <a:t>отдельную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114" dirty="0">
                <a:latin typeface="Verdana"/>
                <a:cs typeface="Verdana"/>
              </a:rPr>
              <a:t>ключевую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40" dirty="0">
                <a:latin typeface="Verdana"/>
                <a:cs typeface="Verdana"/>
              </a:rPr>
              <a:t>группу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35" dirty="0">
                <a:latin typeface="Verdana"/>
                <a:cs typeface="Verdana"/>
              </a:rPr>
              <a:t>по </a:t>
            </a:r>
            <a:r>
              <a:rPr sz="3100" spc="-1075" dirty="0">
                <a:latin typeface="Verdana"/>
                <a:cs typeface="Verdana"/>
              </a:rPr>
              <a:t> </a:t>
            </a:r>
            <a:r>
              <a:rPr sz="3100" spc="-130" dirty="0">
                <a:latin typeface="Verdana"/>
                <a:cs typeface="Verdana"/>
              </a:rPr>
              <a:t>профилактике</a:t>
            </a:r>
            <a:r>
              <a:rPr sz="3100" spc="-290" dirty="0">
                <a:latin typeface="Verdana"/>
                <a:cs typeface="Verdana"/>
              </a:rPr>
              <a:t> </a:t>
            </a:r>
            <a:r>
              <a:rPr sz="3100" spc="-114" dirty="0">
                <a:latin typeface="Verdana"/>
                <a:cs typeface="Verdana"/>
              </a:rPr>
              <a:t>ВИЧ.</a:t>
            </a:r>
            <a:endParaRPr sz="31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00">
              <a:latin typeface="Verdana"/>
              <a:cs typeface="Verdana"/>
            </a:endParaRPr>
          </a:p>
          <a:p>
            <a:pPr marL="12700" marR="440055">
              <a:lnSpc>
                <a:spcPct val="114900"/>
              </a:lnSpc>
            </a:pPr>
            <a:r>
              <a:rPr sz="3100" spc="-45" dirty="0">
                <a:latin typeface="Verdana"/>
                <a:cs typeface="Verdana"/>
              </a:rPr>
              <a:t>При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45" dirty="0">
                <a:latin typeface="Verdana"/>
                <a:cs typeface="Verdana"/>
              </a:rPr>
              <a:t>этом</a:t>
            </a:r>
            <a:r>
              <a:rPr sz="3100" spc="-280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в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110" dirty="0">
                <a:latin typeface="Verdana"/>
                <a:cs typeface="Verdana"/>
              </a:rPr>
              <a:t>рамках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40" dirty="0">
                <a:latin typeface="Verdana"/>
                <a:cs typeface="Verdana"/>
              </a:rPr>
              <a:t>общей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110" dirty="0">
                <a:latin typeface="Verdana"/>
                <a:cs typeface="Verdana"/>
              </a:rPr>
              <a:t>группы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трансгендерных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100" dirty="0">
                <a:latin typeface="Verdana"/>
                <a:cs typeface="Verdana"/>
              </a:rPr>
              <a:t>людей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85" dirty="0">
                <a:latin typeface="Verdana"/>
                <a:cs typeface="Verdana"/>
              </a:rPr>
              <a:t>необходимо,</a:t>
            </a:r>
            <a:r>
              <a:rPr sz="3100" spc="-275" dirty="0">
                <a:latin typeface="Verdana"/>
                <a:cs typeface="Verdana"/>
              </a:rPr>
              <a:t> </a:t>
            </a:r>
            <a:r>
              <a:rPr sz="3100" spc="-50" dirty="0">
                <a:latin typeface="Verdana"/>
                <a:cs typeface="Verdana"/>
              </a:rPr>
              <a:t>чтобы </a:t>
            </a:r>
            <a:r>
              <a:rPr sz="3100" spc="-1075" dirty="0">
                <a:latin typeface="Verdana"/>
                <a:cs typeface="Verdana"/>
              </a:rPr>
              <a:t> </a:t>
            </a:r>
            <a:r>
              <a:rPr sz="3100" spc="-95" dirty="0">
                <a:latin typeface="Verdana"/>
                <a:cs typeface="Verdana"/>
              </a:rPr>
              <a:t>учитывались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20" dirty="0">
                <a:latin typeface="Verdana"/>
                <a:cs typeface="Verdana"/>
              </a:rPr>
              <a:t>и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30" dirty="0">
                <a:latin typeface="Verdana"/>
                <a:cs typeface="Verdana"/>
              </a:rPr>
              <a:t>субгруппы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185" dirty="0">
                <a:latin typeface="Verdana"/>
                <a:cs typeface="Verdana"/>
              </a:rPr>
              <a:t>с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55" dirty="0">
                <a:latin typeface="Verdana"/>
                <a:cs typeface="Verdana"/>
              </a:rPr>
              <a:t>дополнительными</a:t>
            </a:r>
            <a:endParaRPr sz="3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3100" spc="-40" dirty="0">
                <a:latin typeface="Verdana"/>
                <a:cs typeface="Verdana"/>
              </a:rPr>
              <a:t>р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190" dirty="0">
                <a:latin typeface="Verdana"/>
                <a:cs typeface="Verdana"/>
              </a:rPr>
              <a:t>с</a:t>
            </a:r>
            <a:r>
              <a:rPr sz="3100" spc="-235" dirty="0">
                <a:latin typeface="Verdana"/>
                <a:cs typeface="Verdana"/>
              </a:rPr>
              <a:t>к</a:t>
            </a:r>
            <a:r>
              <a:rPr sz="3100" spc="-145" dirty="0">
                <a:latin typeface="Verdana"/>
                <a:cs typeface="Verdana"/>
              </a:rPr>
              <a:t>а</a:t>
            </a:r>
            <a:r>
              <a:rPr sz="3100" spc="110" dirty="0">
                <a:latin typeface="Verdana"/>
                <a:cs typeface="Verdana"/>
              </a:rPr>
              <a:t>м</a:t>
            </a:r>
            <a:r>
              <a:rPr sz="3100" spc="-20" dirty="0">
                <a:latin typeface="Verdana"/>
                <a:cs typeface="Verdana"/>
              </a:rPr>
              <a:t>и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20" dirty="0">
                <a:latin typeface="Verdana"/>
                <a:cs typeface="Verdana"/>
              </a:rPr>
              <a:t>и</a:t>
            </a:r>
            <a:r>
              <a:rPr sz="3100" spc="-285" dirty="0">
                <a:latin typeface="Verdana"/>
                <a:cs typeface="Verdana"/>
              </a:rPr>
              <a:t> </a:t>
            </a:r>
            <a:r>
              <a:rPr sz="3100" spc="-55" dirty="0">
                <a:latin typeface="Verdana"/>
                <a:cs typeface="Verdana"/>
              </a:rPr>
              <a:t>п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100" dirty="0">
                <a:latin typeface="Verdana"/>
                <a:cs typeface="Verdana"/>
              </a:rPr>
              <a:t>т</a:t>
            </a:r>
            <a:r>
              <a:rPr sz="3100" spc="-40" dirty="0">
                <a:latin typeface="Verdana"/>
                <a:cs typeface="Verdana"/>
              </a:rPr>
              <a:t>р</a:t>
            </a:r>
            <a:r>
              <a:rPr sz="3100" spc="-114" dirty="0">
                <a:latin typeface="Verdana"/>
                <a:cs typeface="Verdana"/>
              </a:rPr>
              <a:t>е</a:t>
            </a:r>
            <a:r>
              <a:rPr sz="3100" spc="-65" dirty="0">
                <a:latin typeface="Verdana"/>
                <a:cs typeface="Verdana"/>
              </a:rPr>
              <a:t>б</a:t>
            </a:r>
            <a:r>
              <a:rPr sz="3100" spc="-20" dirty="0">
                <a:latin typeface="Verdana"/>
                <a:cs typeface="Verdana"/>
              </a:rPr>
              <a:t>н</a:t>
            </a:r>
            <a:r>
              <a:rPr sz="3100" spc="-15" dirty="0">
                <a:latin typeface="Verdana"/>
                <a:cs typeface="Verdana"/>
              </a:rPr>
              <a:t>о</a:t>
            </a:r>
            <a:r>
              <a:rPr sz="3100" spc="-190" dirty="0">
                <a:latin typeface="Verdana"/>
                <a:cs typeface="Verdana"/>
              </a:rPr>
              <a:t>с</a:t>
            </a:r>
            <a:r>
              <a:rPr sz="3100" spc="-100" dirty="0">
                <a:latin typeface="Verdana"/>
                <a:cs typeface="Verdana"/>
              </a:rPr>
              <a:t>т</a:t>
            </a:r>
            <a:r>
              <a:rPr sz="3100" spc="-145" dirty="0">
                <a:latin typeface="Verdana"/>
                <a:cs typeface="Verdana"/>
              </a:rPr>
              <a:t>я</a:t>
            </a:r>
            <a:r>
              <a:rPr sz="3100" spc="110" dirty="0">
                <a:latin typeface="Verdana"/>
                <a:cs typeface="Verdana"/>
              </a:rPr>
              <a:t>м</a:t>
            </a:r>
            <a:r>
              <a:rPr sz="3100" spc="-25" dirty="0">
                <a:latin typeface="Verdana"/>
                <a:cs typeface="Verdana"/>
              </a:rPr>
              <a:t>и</a:t>
            </a:r>
            <a:r>
              <a:rPr sz="3100" spc="-305" dirty="0">
                <a:latin typeface="Verdana"/>
                <a:cs typeface="Verdana"/>
              </a:rPr>
              <a:t>.</a:t>
            </a:r>
            <a:endParaRPr sz="3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9"/>
            <a:ext cx="644207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-125" dirty="0">
                <a:solidFill>
                  <a:srgbClr val="000000"/>
                </a:solidFill>
                <a:latin typeface="Verdana"/>
                <a:cs typeface="Verdana"/>
              </a:rPr>
              <a:t>Рекомендации</a:t>
            </a:r>
            <a:endParaRPr sz="695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629" y="1744282"/>
            <a:ext cx="17061180" cy="80956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050" b="1" spc="225" dirty="0">
                <a:latin typeface="Trebuchet MS"/>
                <a:cs typeface="Trebuchet MS"/>
              </a:rPr>
              <a:t>Трансинклюзивный</a:t>
            </a:r>
            <a:r>
              <a:rPr sz="3050" b="1" spc="-130" dirty="0">
                <a:latin typeface="Trebuchet MS"/>
                <a:cs typeface="Trebuchet MS"/>
              </a:rPr>
              <a:t> </a:t>
            </a:r>
            <a:r>
              <a:rPr sz="3050" b="1" spc="145" dirty="0">
                <a:latin typeface="Trebuchet MS"/>
                <a:cs typeface="Trebuchet MS"/>
              </a:rPr>
              <a:t>подход</a:t>
            </a:r>
            <a:r>
              <a:rPr sz="3050" b="1" spc="-130" dirty="0">
                <a:latin typeface="Trebuchet MS"/>
                <a:cs typeface="Trebuchet MS"/>
              </a:rPr>
              <a:t> </a:t>
            </a:r>
            <a:r>
              <a:rPr sz="3050" b="1" spc="235" dirty="0">
                <a:latin typeface="Trebuchet MS"/>
                <a:cs typeface="Trebuchet MS"/>
              </a:rPr>
              <a:t>к</a:t>
            </a:r>
            <a:r>
              <a:rPr sz="3050" b="1" spc="-125" dirty="0">
                <a:latin typeface="Trebuchet MS"/>
                <a:cs typeface="Trebuchet MS"/>
              </a:rPr>
              <a:t> </a:t>
            </a:r>
            <a:r>
              <a:rPr sz="3050" b="1" spc="204" dirty="0">
                <a:latin typeface="Trebuchet MS"/>
                <a:cs typeface="Trebuchet MS"/>
              </a:rPr>
              <a:t>профилактике</a:t>
            </a:r>
            <a:r>
              <a:rPr sz="3050" b="1" spc="-130" dirty="0">
                <a:latin typeface="Trebuchet MS"/>
                <a:cs typeface="Trebuchet MS"/>
              </a:rPr>
              <a:t> </a:t>
            </a:r>
            <a:r>
              <a:rPr sz="3050" b="1" spc="310" dirty="0">
                <a:latin typeface="Trebuchet MS"/>
                <a:cs typeface="Trebuchet MS"/>
              </a:rPr>
              <a:t>ВИЧ</a:t>
            </a:r>
            <a:r>
              <a:rPr sz="3050" b="1" spc="-125" dirty="0">
                <a:latin typeface="Trebuchet MS"/>
                <a:cs typeface="Trebuchet MS"/>
              </a:rPr>
              <a:t> </a:t>
            </a:r>
            <a:r>
              <a:rPr sz="3050" b="1" spc="380" dirty="0">
                <a:latin typeface="Trebuchet MS"/>
                <a:cs typeface="Trebuchet MS"/>
              </a:rPr>
              <a:t>и</a:t>
            </a:r>
            <a:r>
              <a:rPr sz="3050" b="1" spc="-130" dirty="0">
                <a:latin typeface="Trebuchet MS"/>
                <a:cs typeface="Trebuchet MS"/>
              </a:rPr>
              <a:t> </a:t>
            </a:r>
            <a:r>
              <a:rPr sz="3050" b="1" spc="290" dirty="0">
                <a:latin typeface="Trebuchet MS"/>
                <a:cs typeface="Trebuchet MS"/>
              </a:rPr>
              <a:t>ИППП</a:t>
            </a:r>
            <a:endParaRPr sz="30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rebuchet MS"/>
              <a:cs typeface="Trebuchet MS"/>
            </a:endParaRPr>
          </a:p>
          <a:p>
            <a:pPr marL="12700" marR="5080">
              <a:lnSpc>
                <a:spcPct val="116799"/>
              </a:lnSpc>
            </a:pPr>
            <a:r>
              <a:rPr sz="3050" spc="-105" dirty="0">
                <a:latin typeface="Verdana"/>
                <a:cs typeface="Verdana"/>
              </a:rPr>
              <a:t>Такой </a:t>
            </a:r>
            <a:r>
              <a:rPr sz="3050" spc="-85" dirty="0">
                <a:latin typeface="Verdana"/>
                <a:cs typeface="Verdana"/>
              </a:rPr>
              <a:t>подход </a:t>
            </a:r>
            <a:r>
              <a:rPr sz="3050" spc="-55" dirty="0">
                <a:latin typeface="Verdana"/>
                <a:cs typeface="Verdana"/>
              </a:rPr>
              <a:t>основан </a:t>
            </a:r>
            <a:r>
              <a:rPr sz="3050" spc="-60" dirty="0">
                <a:latin typeface="Verdana"/>
                <a:cs typeface="Verdana"/>
              </a:rPr>
              <a:t>на </a:t>
            </a:r>
            <a:r>
              <a:rPr sz="3050" spc="-55" dirty="0">
                <a:latin typeface="Verdana"/>
                <a:cs typeface="Verdana"/>
              </a:rPr>
              <a:t>принципах </a:t>
            </a:r>
            <a:r>
              <a:rPr sz="3050" spc="-40" dirty="0">
                <a:latin typeface="Verdana"/>
                <a:cs typeface="Verdana"/>
              </a:rPr>
              <a:t>максимальной </a:t>
            </a:r>
            <a:r>
              <a:rPr sz="3050" spc="-65" dirty="0">
                <a:latin typeface="Verdana"/>
                <a:cs typeface="Verdana"/>
              </a:rPr>
              <a:t>включенности </a:t>
            </a:r>
            <a:r>
              <a:rPr sz="3050" spc="-85" dirty="0">
                <a:latin typeface="Verdana"/>
                <a:cs typeface="Verdana"/>
              </a:rPr>
              <a:t>трансгендерных </a:t>
            </a:r>
            <a:r>
              <a:rPr sz="3050" spc="-80" dirty="0">
                <a:latin typeface="Verdana"/>
                <a:cs typeface="Verdana"/>
              </a:rPr>
              <a:t> людей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65" dirty="0">
                <a:latin typeface="Verdana"/>
                <a:cs typeface="Verdana"/>
              </a:rPr>
              <a:t>в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55" dirty="0">
                <a:latin typeface="Verdana"/>
                <a:cs typeface="Verdana"/>
              </a:rPr>
              <a:t>планирование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и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70" dirty="0">
                <a:latin typeface="Verdana"/>
                <a:cs typeface="Verdana"/>
              </a:rPr>
              <a:t>реализацию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60" dirty="0">
                <a:latin typeface="Verdana"/>
                <a:cs typeface="Verdana"/>
              </a:rPr>
              <a:t>на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135" dirty="0">
                <a:latin typeface="Verdana"/>
                <a:cs typeface="Verdana"/>
              </a:rPr>
              <a:t>всех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125" dirty="0">
                <a:latin typeface="Verdana"/>
                <a:cs typeface="Verdana"/>
              </a:rPr>
              <a:t>этапах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95" dirty="0">
                <a:latin typeface="Verdana"/>
                <a:cs typeface="Verdana"/>
              </a:rPr>
              <a:t>деятельности,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125" dirty="0">
                <a:latin typeface="Verdana"/>
                <a:cs typeface="Verdana"/>
              </a:rPr>
              <a:t>а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140" dirty="0">
                <a:latin typeface="Verdana"/>
                <a:cs typeface="Verdana"/>
              </a:rPr>
              <a:t>также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50" dirty="0">
                <a:latin typeface="Verdana"/>
                <a:cs typeface="Verdana"/>
              </a:rPr>
              <a:t>признания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и </a:t>
            </a:r>
            <a:r>
              <a:rPr sz="3050" spc="-1055" dirty="0">
                <a:latin typeface="Verdana"/>
                <a:cs typeface="Verdana"/>
              </a:rPr>
              <a:t> </a:t>
            </a:r>
            <a:r>
              <a:rPr sz="3050" spc="-110" dirty="0">
                <a:latin typeface="Verdana"/>
                <a:cs typeface="Verdana"/>
              </a:rPr>
              <a:t>уважения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210" dirty="0">
                <a:latin typeface="Verdana"/>
                <a:cs typeface="Verdana"/>
              </a:rPr>
              <a:t>к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30" dirty="0">
                <a:latin typeface="Verdana"/>
                <a:cs typeface="Verdana"/>
              </a:rPr>
              <a:t>многообразию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70" dirty="0">
                <a:latin typeface="Verdana"/>
                <a:cs typeface="Verdana"/>
              </a:rPr>
              <a:t>трансгендерного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95" dirty="0">
                <a:latin typeface="Verdana"/>
                <a:cs typeface="Verdana"/>
              </a:rPr>
              <a:t>сообщества.</a:t>
            </a:r>
            <a:endParaRPr sz="30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00">
              <a:latin typeface="Verdana"/>
              <a:cs typeface="Verdana"/>
            </a:endParaRPr>
          </a:p>
          <a:p>
            <a:pPr marL="12700" marR="505459">
              <a:lnSpc>
                <a:spcPct val="116799"/>
              </a:lnSpc>
              <a:spcBef>
                <a:spcPts val="5"/>
              </a:spcBef>
            </a:pPr>
            <a:r>
              <a:rPr sz="3050" spc="-150" dirty="0">
                <a:latin typeface="Verdana"/>
                <a:cs typeface="Verdana"/>
              </a:rPr>
              <a:t>государству,</a:t>
            </a:r>
            <a:r>
              <a:rPr sz="3050" spc="-260" dirty="0">
                <a:latin typeface="Verdana"/>
                <a:cs typeface="Verdana"/>
              </a:rPr>
              <a:t> </a:t>
            </a:r>
            <a:r>
              <a:rPr sz="3050" spc="-60" dirty="0">
                <a:latin typeface="Verdana"/>
                <a:cs typeface="Verdana"/>
              </a:rPr>
              <a:t>международным</a:t>
            </a:r>
            <a:r>
              <a:rPr sz="3050" spc="-260" dirty="0">
                <a:latin typeface="Verdana"/>
                <a:cs typeface="Verdana"/>
              </a:rPr>
              <a:t> </a:t>
            </a:r>
            <a:r>
              <a:rPr sz="3050" spc="-50" dirty="0">
                <a:latin typeface="Verdana"/>
                <a:cs typeface="Verdana"/>
              </a:rPr>
              <a:t>донорским</a:t>
            </a:r>
            <a:r>
              <a:rPr sz="3050" spc="-260" dirty="0">
                <a:latin typeface="Verdana"/>
                <a:cs typeface="Verdana"/>
              </a:rPr>
              <a:t> </a:t>
            </a:r>
            <a:r>
              <a:rPr sz="3050" spc="-50" dirty="0">
                <a:latin typeface="Verdana"/>
                <a:cs typeface="Verdana"/>
              </a:rPr>
              <a:t>организациям</a:t>
            </a:r>
            <a:r>
              <a:rPr sz="3050" spc="-254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и</a:t>
            </a:r>
            <a:r>
              <a:rPr sz="3050" spc="-260" dirty="0">
                <a:latin typeface="Verdana"/>
                <a:cs typeface="Verdana"/>
              </a:rPr>
              <a:t> </a:t>
            </a:r>
            <a:r>
              <a:rPr sz="3050" spc="-55" dirty="0">
                <a:latin typeface="Verdana"/>
                <a:cs typeface="Verdana"/>
              </a:rPr>
              <a:t>локальным</a:t>
            </a:r>
            <a:r>
              <a:rPr sz="3050" spc="-260" dirty="0">
                <a:latin typeface="Verdana"/>
                <a:cs typeface="Verdana"/>
              </a:rPr>
              <a:t> </a:t>
            </a:r>
            <a:r>
              <a:rPr sz="3050" spc="-75" dirty="0">
                <a:latin typeface="Verdana"/>
                <a:cs typeface="Verdana"/>
              </a:rPr>
              <a:t>ВИЧ-сервисным </a:t>
            </a:r>
            <a:r>
              <a:rPr sz="3050" spc="-1055" dirty="0">
                <a:latin typeface="Verdana"/>
                <a:cs typeface="Verdana"/>
              </a:rPr>
              <a:t> </a:t>
            </a:r>
            <a:r>
              <a:rPr sz="3050" spc="-30" dirty="0">
                <a:latin typeface="Verdana"/>
                <a:cs typeface="Verdana"/>
              </a:rPr>
              <a:t>НПО </a:t>
            </a:r>
            <a:r>
              <a:rPr sz="3050" spc="-70" dirty="0">
                <a:latin typeface="Verdana"/>
                <a:cs typeface="Verdana"/>
              </a:rPr>
              <a:t>стоит </a:t>
            </a:r>
            <a:r>
              <a:rPr sz="3050" spc="10" dirty="0">
                <a:latin typeface="Verdana"/>
                <a:cs typeface="Verdana"/>
              </a:rPr>
              <a:t>помнить </a:t>
            </a:r>
            <a:r>
              <a:rPr sz="3050" spc="5" dirty="0">
                <a:latin typeface="Verdana"/>
                <a:cs typeface="Verdana"/>
              </a:rPr>
              <a:t>о </a:t>
            </a:r>
            <a:r>
              <a:rPr sz="3050" spc="-35" dirty="0">
                <a:latin typeface="Verdana"/>
                <a:cs typeface="Verdana"/>
              </a:rPr>
              <a:t>принципе </a:t>
            </a:r>
            <a:r>
              <a:rPr sz="3050" spc="-95" dirty="0">
                <a:latin typeface="Verdana"/>
                <a:cs typeface="Verdana"/>
              </a:rPr>
              <a:t>«ничего </a:t>
            </a:r>
            <a:r>
              <a:rPr sz="3050" spc="-135" dirty="0">
                <a:latin typeface="Verdana"/>
                <a:cs typeface="Verdana"/>
              </a:rPr>
              <a:t>для </a:t>
            </a:r>
            <a:r>
              <a:rPr sz="3050" spc="-100" dirty="0">
                <a:latin typeface="Verdana"/>
                <a:cs typeface="Verdana"/>
              </a:rPr>
              <a:t>нас </a:t>
            </a:r>
            <a:r>
              <a:rPr sz="3050" spc="-85" dirty="0">
                <a:latin typeface="Verdana"/>
                <a:cs typeface="Verdana"/>
              </a:rPr>
              <a:t>без </a:t>
            </a:r>
            <a:r>
              <a:rPr sz="3050" spc="-210" dirty="0">
                <a:latin typeface="Verdana"/>
                <a:cs typeface="Verdana"/>
              </a:rPr>
              <a:t>нас». </a:t>
            </a:r>
            <a:r>
              <a:rPr sz="3050" b="1" spc="175" dirty="0">
                <a:solidFill>
                  <a:srgbClr val="FF1616"/>
                </a:solidFill>
                <a:latin typeface="Trebuchet MS"/>
                <a:cs typeface="Trebuchet MS"/>
              </a:rPr>
              <a:t>Это </a:t>
            </a:r>
            <a:r>
              <a:rPr sz="3050" b="1" spc="150" dirty="0">
                <a:solidFill>
                  <a:srgbClr val="FF1616"/>
                </a:solidFill>
                <a:latin typeface="Trebuchet MS"/>
                <a:cs typeface="Trebuchet MS"/>
              </a:rPr>
              <a:t>означает, </a:t>
            </a:r>
            <a:r>
              <a:rPr sz="3050" b="1" spc="220" dirty="0">
                <a:solidFill>
                  <a:srgbClr val="FF1616"/>
                </a:solidFill>
                <a:latin typeface="Trebuchet MS"/>
                <a:cs typeface="Trebuchet MS"/>
              </a:rPr>
              <a:t>что </a:t>
            </a:r>
            <a:r>
              <a:rPr sz="3050" b="1" spc="2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050" b="1" spc="150" dirty="0">
                <a:solidFill>
                  <a:srgbClr val="FF1616"/>
                </a:solidFill>
                <a:latin typeface="Trebuchet MS"/>
                <a:cs typeface="Trebuchet MS"/>
              </a:rPr>
              <a:t>трансгендерные </a:t>
            </a:r>
            <a:r>
              <a:rPr sz="3050" b="1" spc="254" dirty="0">
                <a:solidFill>
                  <a:srgbClr val="FF1616"/>
                </a:solidFill>
                <a:latin typeface="Trebuchet MS"/>
                <a:cs typeface="Trebuchet MS"/>
              </a:rPr>
              <a:t>люди </a:t>
            </a:r>
            <a:r>
              <a:rPr sz="3050" b="1" spc="215" dirty="0">
                <a:solidFill>
                  <a:srgbClr val="FF1616"/>
                </a:solidFill>
                <a:latin typeface="Trebuchet MS"/>
                <a:cs typeface="Trebuchet MS"/>
              </a:rPr>
              <a:t>должны </a:t>
            </a:r>
            <a:r>
              <a:rPr sz="3050" b="1" spc="225" dirty="0">
                <a:solidFill>
                  <a:srgbClr val="FF1616"/>
                </a:solidFill>
                <a:latin typeface="Trebuchet MS"/>
                <a:cs typeface="Trebuchet MS"/>
              </a:rPr>
              <a:t>быть </a:t>
            </a:r>
            <a:r>
              <a:rPr sz="3050" b="1" spc="135" dirty="0">
                <a:solidFill>
                  <a:srgbClr val="FF1616"/>
                </a:solidFill>
                <a:latin typeface="Trebuchet MS"/>
                <a:cs typeface="Trebuchet MS"/>
              </a:rPr>
              <a:t>не </a:t>
            </a:r>
            <a:r>
              <a:rPr sz="3050" b="1" spc="150" dirty="0">
                <a:solidFill>
                  <a:srgbClr val="FF1616"/>
                </a:solidFill>
                <a:latin typeface="Trebuchet MS"/>
                <a:cs typeface="Trebuchet MS"/>
              </a:rPr>
              <a:t>просто </a:t>
            </a:r>
            <a:r>
              <a:rPr sz="3050" b="1" spc="225" dirty="0">
                <a:solidFill>
                  <a:srgbClr val="FF1616"/>
                </a:solidFill>
                <a:latin typeface="Trebuchet MS"/>
                <a:cs typeface="Trebuchet MS"/>
              </a:rPr>
              <a:t>бенефициарами </a:t>
            </a:r>
            <a:r>
              <a:rPr sz="3050" b="1" spc="220" dirty="0">
                <a:solidFill>
                  <a:srgbClr val="FF1616"/>
                </a:solidFill>
                <a:latin typeface="Trebuchet MS"/>
                <a:cs typeface="Trebuchet MS"/>
              </a:rPr>
              <a:t>программ </a:t>
            </a:r>
            <a:r>
              <a:rPr sz="3050" b="1" spc="225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050" b="1" spc="195" dirty="0">
                <a:solidFill>
                  <a:srgbClr val="FF1616"/>
                </a:solidFill>
                <a:latin typeface="Trebuchet MS"/>
                <a:cs typeface="Trebuchet MS"/>
              </a:rPr>
              <a:t>профилактики,</a:t>
            </a:r>
            <a:r>
              <a:rPr sz="305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050" b="1" spc="195" dirty="0">
                <a:solidFill>
                  <a:srgbClr val="FF1616"/>
                </a:solidFill>
                <a:latin typeface="Trebuchet MS"/>
                <a:cs typeface="Trebuchet MS"/>
              </a:rPr>
              <a:t>но</a:t>
            </a:r>
            <a:r>
              <a:rPr sz="305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050" b="1" spc="380" dirty="0">
                <a:solidFill>
                  <a:srgbClr val="FF1616"/>
                </a:solidFill>
                <a:latin typeface="Trebuchet MS"/>
                <a:cs typeface="Trebuchet MS"/>
              </a:rPr>
              <a:t>и</a:t>
            </a:r>
            <a:r>
              <a:rPr sz="305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050" b="1" spc="245" dirty="0">
                <a:solidFill>
                  <a:srgbClr val="FF1616"/>
                </a:solidFill>
                <a:latin typeface="Trebuchet MS"/>
                <a:cs typeface="Trebuchet MS"/>
              </a:rPr>
              <a:t>активно</a:t>
            </a:r>
            <a:r>
              <a:rPr sz="3050" b="1" spc="-114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050" b="1" spc="204" dirty="0">
                <a:solidFill>
                  <a:srgbClr val="FF1616"/>
                </a:solidFill>
                <a:latin typeface="Trebuchet MS"/>
                <a:cs typeface="Trebuchet MS"/>
              </a:rPr>
              <a:t>участвовать</a:t>
            </a:r>
            <a:r>
              <a:rPr sz="305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050" b="1" spc="300" dirty="0">
                <a:solidFill>
                  <a:srgbClr val="FF1616"/>
                </a:solidFill>
                <a:latin typeface="Trebuchet MS"/>
                <a:cs typeface="Trebuchet MS"/>
              </a:rPr>
              <a:t>в</a:t>
            </a:r>
            <a:r>
              <a:rPr sz="305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050" b="1" spc="220" dirty="0">
                <a:solidFill>
                  <a:srgbClr val="FF1616"/>
                </a:solidFill>
                <a:latin typeface="Trebuchet MS"/>
                <a:cs typeface="Trebuchet MS"/>
              </a:rPr>
              <a:t>их</a:t>
            </a:r>
            <a:r>
              <a:rPr sz="3050" b="1" spc="-114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050" b="1" spc="175" dirty="0">
                <a:solidFill>
                  <a:srgbClr val="FF1616"/>
                </a:solidFill>
                <a:latin typeface="Trebuchet MS"/>
                <a:cs typeface="Trebuchet MS"/>
              </a:rPr>
              <a:t>разработке</a:t>
            </a:r>
            <a:r>
              <a:rPr sz="305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050" b="1" spc="380" dirty="0">
                <a:solidFill>
                  <a:srgbClr val="FF1616"/>
                </a:solidFill>
                <a:latin typeface="Trebuchet MS"/>
                <a:cs typeface="Trebuchet MS"/>
              </a:rPr>
              <a:t>и</a:t>
            </a:r>
            <a:r>
              <a:rPr sz="3050" b="1" spc="-120" dirty="0">
                <a:solidFill>
                  <a:srgbClr val="FF1616"/>
                </a:solidFill>
                <a:latin typeface="Trebuchet MS"/>
                <a:cs typeface="Trebuchet MS"/>
              </a:rPr>
              <a:t> </a:t>
            </a:r>
            <a:r>
              <a:rPr sz="3050" b="1" spc="220" dirty="0">
                <a:solidFill>
                  <a:srgbClr val="FF1616"/>
                </a:solidFill>
                <a:latin typeface="Trebuchet MS"/>
                <a:cs typeface="Trebuchet MS"/>
              </a:rPr>
              <a:t>имплементации.</a:t>
            </a:r>
            <a:endParaRPr sz="30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rebuchet MS"/>
              <a:cs typeface="Trebuchet MS"/>
            </a:endParaRPr>
          </a:p>
          <a:p>
            <a:pPr marL="12700" marR="127635">
              <a:lnSpc>
                <a:spcPct val="116799"/>
              </a:lnSpc>
            </a:pPr>
            <a:r>
              <a:rPr sz="3050" spc="-65" dirty="0">
                <a:latin typeface="Verdana"/>
                <a:cs typeface="Verdana"/>
              </a:rPr>
              <a:t>Работа </a:t>
            </a:r>
            <a:r>
              <a:rPr sz="3050" spc="-20" dirty="0">
                <a:latin typeface="Verdana"/>
                <a:cs typeface="Verdana"/>
              </a:rPr>
              <a:t>по </a:t>
            </a:r>
            <a:r>
              <a:rPr sz="3050" spc="-110" dirty="0">
                <a:latin typeface="Verdana"/>
                <a:cs typeface="Verdana"/>
              </a:rPr>
              <a:t>профилактике </a:t>
            </a:r>
            <a:r>
              <a:rPr sz="3050" spc="-100" dirty="0">
                <a:latin typeface="Verdana"/>
                <a:cs typeface="Verdana"/>
              </a:rPr>
              <a:t>должна </a:t>
            </a:r>
            <a:r>
              <a:rPr sz="3050" spc="-55" dirty="0">
                <a:latin typeface="Verdana"/>
                <a:cs typeface="Verdana"/>
              </a:rPr>
              <a:t>проводиться </a:t>
            </a:r>
            <a:r>
              <a:rPr sz="3050" spc="-185" dirty="0">
                <a:latin typeface="Verdana"/>
                <a:cs typeface="Verdana"/>
              </a:rPr>
              <a:t>как </a:t>
            </a:r>
            <a:r>
              <a:rPr sz="3050" spc="-165" dirty="0">
                <a:latin typeface="Verdana"/>
                <a:cs typeface="Verdana"/>
              </a:rPr>
              <a:t>с </a:t>
            </a:r>
            <a:r>
              <a:rPr sz="3050" spc="-70" dirty="0">
                <a:latin typeface="Verdana"/>
                <a:cs typeface="Verdana"/>
              </a:rPr>
              <a:t>трансфеминными, </a:t>
            </a:r>
            <a:r>
              <a:rPr sz="3050" spc="-140" dirty="0">
                <a:latin typeface="Verdana"/>
                <a:cs typeface="Verdana"/>
              </a:rPr>
              <a:t>так </a:t>
            </a:r>
            <a:r>
              <a:rPr sz="3050" spc="-5" dirty="0">
                <a:latin typeface="Verdana"/>
                <a:cs typeface="Verdana"/>
              </a:rPr>
              <a:t>и </a:t>
            </a:r>
            <a:r>
              <a:rPr sz="3050" spc="-165" dirty="0">
                <a:latin typeface="Verdana"/>
                <a:cs typeface="Verdana"/>
              </a:rPr>
              <a:t>с </a:t>
            </a:r>
            <a:r>
              <a:rPr sz="3050" spc="-160" dirty="0">
                <a:latin typeface="Verdana"/>
                <a:cs typeface="Verdana"/>
              </a:rPr>
              <a:t> </a:t>
            </a:r>
            <a:r>
              <a:rPr sz="3050" spc="-70" dirty="0">
                <a:latin typeface="Verdana"/>
                <a:cs typeface="Verdana"/>
              </a:rPr>
              <a:t>трансмаскулинными</a:t>
            </a:r>
            <a:r>
              <a:rPr sz="3050" spc="-260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и</a:t>
            </a:r>
            <a:r>
              <a:rPr sz="3050" spc="-254" dirty="0">
                <a:latin typeface="Verdana"/>
                <a:cs typeface="Verdana"/>
              </a:rPr>
              <a:t> </a:t>
            </a:r>
            <a:r>
              <a:rPr sz="3050" spc="-20" dirty="0">
                <a:latin typeface="Verdana"/>
                <a:cs typeface="Verdana"/>
              </a:rPr>
              <a:t>небинарными</a:t>
            </a:r>
            <a:r>
              <a:rPr sz="3050" spc="-254" dirty="0">
                <a:latin typeface="Verdana"/>
                <a:cs typeface="Verdana"/>
              </a:rPr>
              <a:t> </a:t>
            </a:r>
            <a:r>
              <a:rPr sz="3050" spc="-55" dirty="0">
                <a:latin typeface="Verdana"/>
                <a:cs typeface="Verdana"/>
              </a:rPr>
              <a:t>людьми.</a:t>
            </a:r>
            <a:r>
              <a:rPr sz="3050" spc="-260" dirty="0">
                <a:latin typeface="Verdana"/>
                <a:cs typeface="Verdana"/>
              </a:rPr>
              <a:t> </a:t>
            </a:r>
            <a:r>
              <a:rPr sz="3050" spc="-30" dirty="0">
                <a:latin typeface="Verdana"/>
                <a:cs typeface="Verdana"/>
              </a:rPr>
              <a:t>При</a:t>
            </a:r>
            <a:r>
              <a:rPr sz="3050" spc="-254" dirty="0">
                <a:latin typeface="Verdana"/>
                <a:cs typeface="Verdana"/>
              </a:rPr>
              <a:t> </a:t>
            </a:r>
            <a:r>
              <a:rPr sz="3050" spc="-40" dirty="0">
                <a:latin typeface="Verdana"/>
                <a:cs typeface="Verdana"/>
              </a:rPr>
              <a:t>информировании</a:t>
            </a:r>
            <a:r>
              <a:rPr sz="3050" spc="-254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и</a:t>
            </a:r>
            <a:r>
              <a:rPr sz="3050" spc="-260" dirty="0">
                <a:latin typeface="Verdana"/>
                <a:cs typeface="Verdana"/>
              </a:rPr>
              <a:t> </a:t>
            </a:r>
            <a:r>
              <a:rPr sz="3050" spc="-75" dirty="0">
                <a:latin typeface="Verdana"/>
                <a:cs typeface="Verdana"/>
              </a:rPr>
              <a:t>предоставлении </a:t>
            </a:r>
            <a:r>
              <a:rPr sz="3050" spc="-1055" dirty="0">
                <a:latin typeface="Verdana"/>
                <a:cs typeface="Verdana"/>
              </a:rPr>
              <a:t> </a:t>
            </a:r>
            <a:r>
              <a:rPr sz="3050" spc="-75" dirty="0">
                <a:latin typeface="Verdana"/>
                <a:cs typeface="Verdana"/>
              </a:rPr>
              <a:t>сервисов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75" dirty="0">
                <a:latin typeface="Verdana"/>
                <a:cs typeface="Verdana"/>
              </a:rPr>
              <a:t>важно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100" dirty="0">
                <a:latin typeface="Verdana"/>
                <a:cs typeface="Verdana"/>
              </a:rPr>
              <a:t>отказаться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40" dirty="0">
                <a:latin typeface="Verdana"/>
                <a:cs typeface="Verdana"/>
              </a:rPr>
              <a:t>от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35" dirty="0">
                <a:latin typeface="Verdana"/>
                <a:cs typeface="Verdana"/>
              </a:rPr>
              <a:t>циснормативного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125" dirty="0">
                <a:latin typeface="Verdana"/>
                <a:cs typeface="Verdana"/>
              </a:rPr>
              <a:t>взгляда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60" dirty="0">
                <a:latin typeface="Verdana"/>
                <a:cs typeface="Verdana"/>
              </a:rPr>
              <a:t>на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80" dirty="0">
                <a:latin typeface="Verdana"/>
                <a:cs typeface="Verdana"/>
              </a:rPr>
              <a:t>физиологию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и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125" dirty="0">
                <a:latin typeface="Verdana"/>
                <a:cs typeface="Verdana"/>
              </a:rPr>
              <a:t>сексуальную </a:t>
            </a:r>
            <a:r>
              <a:rPr sz="3050" spc="-120" dirty="0">
                <a:latin typeface="Verdana"/>
                <a:cs typeface="Verdana"/>
              </a:rPr>
              <a:t> </a:t>
            </a:r>
            <a:r>
              <a:rPr sz="3050" spc="-45" dirty="0">
                <a:latin typeface="Verdana"/>
                <a:cs typeface="Verdana"/>
              </a:rPr>
              <a:t>жизнь</a:t>
            </a:r>
            <a:r>
              <a:rPr sz="3050" spc="-280" dirty="0">
                <a:latin typeface="Verdana"/>
                <a:cs typeface="Verdana"/>
              </a:rPr>
              <a:t> </a:t>
            </a:r>
            <a:r>
              <a:rPr sz="3050" spc="-114" dirty="0">
                <a:latin typeface="Verdana"/>
                <a:cs typeface="Verdana"/>
              </a:rPr>
              <a:t>человека.</a:t>
            </a:r>
            <a:endParaRPr sz="30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644207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-125" dirty="0">
                <a:solidFill>
                  <a:srgbClr val="000000"/>
                </a:solidFill>
                <a:latin typeface="Verdana"/>
                <a:cs typeface="Verdana"/>
              </a:rPr>
              <a:t>Рекомендации</a:t>
            </a:r>
            <a:endParaRPr sz="695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7693" y="1744281"/>
            <a:ext cx="17378680" cy="75526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050" b="1" spc="229" dirty="0">
                <a:latin typeface="Trebuchet MS"/>
                <a:cs typeface="Trebuchet MS"/>
              </a:rPr>
              <a:t>Информирование</a:t>
            </a:r>
            <a:r>
              <a:rPr sz="3050" b="1" spc="-120" dirty="0">
                <a:latin typeface="Trebuchet MS"/>
                <a:cs typeface="Trebuchet MS"/>
              </a:rPr>
              <a:t> </a:t>
            </a:r>
            <a:r>
              <a:rPr sz="3050" b="1" spc="150" dirty="0">
                <a:latin typeface="Trebuchet MS"/>
                <a:cs typeface="Trebuchet MS"/>
              </a:rPr>
              <a:t>трансгендерных</a:t>
            </a:r>
            <a:r>
              <a:rPr sz="3050" b="1" spc="-114" dirty="0">
                <a:latin typeface="Trebuchet MS"/>
                <a:cs typeface="Trebuchet MS"/>
              </a:rPr>
              <a:t> </a:t>
            </a:r>
            <a:r>
              <a:rPr sz="3050" b="1" spc="135" dirty="0">
                <a:latin typeface="Trebuchet MS"/>
                <a:cs typeface="Trebuchet MS"/>
              </a:rPr>
              <a:t>людей:</a:t>
            </a:r>
            <a:r>
              <a:rPr sz="3050" b="1" spc="-120" dirty="0">
                <a:latin typeface="Trebuchet MS"/>
                <a:cs typeface="Trebuchet MS"/>
              </a:rPr>
              <a:t> </a:t>
            </a:r>
            <a:r>
              <a:rPr sz="3050" b="1" spc="250" dirty="0">
                <a:latin typeface="Trebuchet MS"/>
                <a:cs typeface="Trebuchet MS"/>
              </a:rPr>
              <a:t>трансинклюзивный</a:t>
            </a:r>
            <a:r>
              <a:rPr sz="3050" b="1" spc="-114" dirty="0">
                <a:latin typeface="Trebuchet MS"/>
                <a:cs typeface="Trebuchet MS"/>
              </a:rPr>
              <a:t> </a:t>
            </a:r>
            <a:r>
              <a:rPr sz="3050" b="1" spc="145" dirty="0">
                <a:latin typeface="Trebuchet MS"/>
                <a:cs typeface="Trebuchet MS"/>
              </a:rPr>
              <a:t>подход</a:t>
            </a:r>
            <a:endParaRPr sz="30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rebuchet MS"/>
              <a:cs typeface="Trebuchet MS"/>
            </a:endParaRPr>
          </a:p>
          <a:p>
            <a:pPr marL="12700" marR="795020">
              <a:lnSpc>
                <a:spcPct val="116799"/>
              </a:lnSpc>
            </a:pPr>
            <a:r>
              <a:rPr sz="3050" spc="-55" dirty="0">
                <a:latin typeface="Verdana"/>
                <a:cs typeface="Verdana"/>
              </a:rPr>
              <a:t>Информация </a:t>
            </a:r>
            <a:r>
              <a:rPr sz="3050" spc="5" dirty="0">
                <a:latin typeface="Verdana"/>
                <a:cs typeface="Verdana"/>
              </a:rPr>
              <a:t>о </a:t>
            </a:r>
            <a:r>
              <a:rPr sz="3050" spc="-110" dirty="0">
                <a:latin typeface="Verdana"/>
                <a:cs typeface="Verdana"/>
              </a:rPr>
              <a:t>профилактике </a:t>
            </a:r>
            <a:r>
              <a:rPr sz="3050" spc="-100" dirty="0">
                <a:latin typeface="Verdana"/>
                <a:cs typeface="Verdana"/>
              </a:rPr>
              <a:t>должна </a:t>
            </a:r>
            <a:r>
              <a:rPr sz="3050" spc="-60" dirty="0">
                <a:latin typeface="Verdana"/>
                <a:cs typeface="Verdana"/>
              </a:rPr>
              <a:t>преподноситься </a:t>
            </a:r>
            <a:r>
              <a:rPr sz="3050" spc="-195" dirty="0">
                <a:latin typeface="Verdana"/>
                <a:cs typeface="Verdana"/>
              </a:rPr>
              <a:t>так, </a:t>
            </a:r>
            <a:r>
              <a:rPr sz="3050" spc="-35" dirty="0">
                <a:latin typeface="Verdana"/>
                <a:cs typeface="Verdana"/>
              </a:rPr>
              <a:t>чтобы </a:t>
            </a:r>
            <a:r>
              <a:rPr sz="3050" spc="-80" dirty="0">
                <a:latin typeface="Verdana"/>
                <a:cs typeface="Verdana"/>
              </a:rPr>
              <a:t>транслюди </a:t>
            </a:r>
            <a:r>
              <a:rPr sz="3050" spc="-30" dirty="0">
                <a:latin typeface="Verdana"/>
                <a:cs typeface="Verdana"/>
              </a:rPr>
              <a:t>могли </a:t>
            </a:r>
            <a:r>
              <a:rPr sz="3050" spc="-25" dirty="0">
                <a:latin typeface="Verdana"/>
                <a:cs typeface="Verdana"/>
              </a:rPr>
              <a:t> </a:t>
            </a:r>
            <a:r>
              <a:rPr sz="3050" spc="-60" dirty="0">
                <a:latin typeface="Verdana"/>
                <a:cs typeface="Verdana"/>
              </a:rPr>
              <a:t>ассоциировать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110" dirty="0">
                <a:latin typeface="Verdana"/>
                <a:cs typeface="Verdana"/>
              </a:rPr>
              <a:t>себя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165" dirty="0">
                <a:latin typeface="Verdana"/>
                <a:cs typeface="Verdana"/>
              </a:rPr>
              <a:t>с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35" dirty="0">
                <a:latin typeface="Verdana"/>
                <a:cs typeface="Verdana"/>
              </a:rPr>
              <a:t>ней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90" dirty="0">
                <a:latin typeface="Verdana"/>
                <a:cs typeface="Verdana"/>
              </a:rPr>
              <a:t>напрямую,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40" dirty="0">
                <a:latin typeface="Verdana"/>
                <a:cs typeface="Verdana"/>
              </a:rPr>
              <a:t>она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100" dirty="0">
                <a:latin typeface="Verdana"/>
                <a:cs typeface="Verdana"/>
              </a:rPr>
              <a:t>должна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55" dirty="0">
                <a:latin typeface="Verdana"/>
                <a:cs typeface="Verdana"/>
              </a:rPr>
              <a:t>описывать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105" dirty="0">
                <a:latin typeface="Verdana"/>
                <a:cs typeface="Verdana"/>
              </a:rPr>
              <a:t>их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120" dirty="0">
                <a:latin typeface="Verdana"/>
                <a:cs typeface="Verdana"/>
              </a:rPr>
              <a:t>практики,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105" dirty="0">
                <a:latin typeface="Verdana"/>
                <a:cs typeface="Verdana"/>
              </a:rPr>
              <a:t>их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114" dirty="0">
                <a:latin typeface="Verdana"/>
                <a:cs typeface="Verdana"/>
              </a:rPr>
              <a:t>тела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и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105" dirty="0">
                <a:latin typeface="Verdana"/>
                <a:cs typeface="Verdana"/>
              </a:rPr>
              <a:t>их </a:t>
            </a:r>
            <a:r>
              <a:rPr sz="3050" spc="-1060" dirty="0">
                <a:latin typeface="Verdana"/>
                <a:cs typeface="Verdana"/>
              </a:rPr>
              <a:t> </a:t>
            </a:r>
            <a:r>
              <a:rPr sz="3050" spc="-70" dirty="0">
                <a:latin typeface="Verdana"/>
                <a:cs typeface="Verdana"/>
              </a:rPr>
              <a:t>идентичности.</a:t>
            </a:r>
            <a:endParaRPr sz="30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00">
              <a:latin typeface="Verdana"/>
              <a:cs typeface="Verdana"/>
            </a:endParaRPr>
          </a:p>
          <a:p>
            <a:pPr marL="12700" marR="5080">
              <a:lnSpc>
                <a:spcPct val="116799"/>
              </a:lnSpc>
              <a:spcBef>
                <a:spcPts val="5"/>
              </a:spcBef>
            </a:pPr>
            <a:r>
              <a:rPr sz="3050" spc="-80" dirty="0">
                <a:latin typeface="Verdana"/>
                <a:cs typeface="Verdana"/>
              </a:rPr>
              <a:t>Процесс </a:t>
            </a:r>
            <a:r>
              <a:rPr sz="3050" spc="-45" dirty="0">
                <a:latin typeface="Verdana"/>
                <a:cs typeface="Verdana"/>
              </a:rPr>
              <a:t>информирования </a:t>
            </a:r>
            <a:r>
              <a:rPr sz="3050" spc="-95" dirty="0">
                <a:latin typeface="Verdana"/>
                <a:cs typeface="Verdana"/>
              </a:rPr>
              <a:t>должен </a:t>
            </a:r>
            <a:r>
              <a:rPr sz="3050" spc="-30" dirty="0">
                <a:latin typeface="Verdana"/>
                <a:cs typeface="Verdana"/>
              </a:rPr>
              <a:t>быть </a:t>
            </a:r>
            <a:r>
              <a:rPr sz="3050" spc="-75" dirty="0">
                <a:latin typeface="Verdana"/>
                <a:cs typeface="Verdana"/>
              </a:rPr>
              <a:t>транстактичным. </a:t>
            </a:r>
            <a:r>
              <a:rPr sz="3050" spc="-125" dirty="0">
                <a:latin typeface="Verdana"/>
                <a:cs typeface="Verdana"/>
              </a:rPr>
              <a:t>Все </a:t>
            </a:r>
            <a:r>
              <a:rPr sz="3050" spc="-75" dirty="0">
                <a:latin typeface="Verdana"/>
                <a:cs typeface="Verdana"/>
              </a:rPr>
              <a:t>люди </a:t>
            </a:r>
            <a:r>
              <a:rPr sz="3050" spc="-55" dirty="0">
                <a:latin typeface="Verdana"/>
                <a:cs typeface="Verdana"/>
              </a:rPr>
              <a:t>вовлеченные </a:t>
            </a:r>
            <a:r>
              <a:rPr sz="3050" spc="-65" dirty="0">
                <a:latin typeface="Verdana"/>
                <a:cs typeface="Verdana"/>
              </a:rPr>
              <a:t>в </a:t>
            </a:r>
            <a:r>
              <a:rPr sz="3050" spc="-60" dirty="0">
                <a:latin typeface="Verdana"/>
                <a:cs typeface="Verdana"/>
              </a:rPr>
              <a:t> </a:t>
            </a:r>
            <a:r>
              <a:rPr sz="3050" spc="-80" dirty="0">
                <a:latin typeface="Verdana"/>
                <a:cs typeface="Verdana"/>
              </a:rPr>
              <a:t>процесс </a:t>
            </a:r>
            <a:r>
              <a:rPr sz="3050" spc="-45" dirty="0">
                <a:latin typeface="Verdana"/>
                <a:cs typeface="Verdana"/>
              </a:rPr>
              <a:t>информирования </a:t>
            </a:r>
            <a:r>
              <a:rPr sz="3050" spc="-85" dirty="0">
                <a:latin typeface="Verdana"/>
                <a:cs typeface="Verdana"/>
              </a:rPr>
              <a:t>трансгендерных </a:t>
            </a:r>
            <a:r>
              <a:rPr sz="3050" spc="-80" dirty="0">
                <a:latin typeface="Verdana"/>
                <a:cs typeface="Verdana"/>
              </a:rPr>
              <a:t>людей </a:t>
            </a:r>
            <a:r>
              <a:rPr sz="3050" spc="5" dirty="0">
                <a:latin typeface="Verdana"/>
                <a:cs typeface="Verdana"/>
              </a:rPr>
              <a:t>о </a:t>
            </a:r>
            <a:r>
              <a:rPr sz="3050" spc="-30" dirty="0">
                <a:latin typeface="Verdana"/>
                <a:cs typeface="Verdana"/>
              </a:rPr>
              <a:t>ВИЧ </a:t>
            </a:r>
            <a:r>
              <a:rPr sz="3050" spc="-5" dirty="0">
                <a:latin typeface="Verdana"/>
                <a:cs typeface="Verdana"/>
              </a:rPr>
              <a:t>и </a:t>
            </a:r>
            <a:r>
              <a:rPr sz="3050" spc="-95" dirty="0">
                <a:latin typeface="Verdana"/>
                <a:cs typeface="Verdana"/>
              </a:rPr>
              <a:t>ИППП, включая </a:t>
            </a:r>
            <a:r>
              <a:rPr sz="3050" spc="-125" dirty="0">
                <a:latin typeface="Verdana"/>
                <a:cs typeface="Verdana"/>
              </a:rPr>
              <a:t>аутрич- </a:t>
            </a:r>
            <a:r>
              <a:rPr sz="3050" spc="-120" dirty="0">
                <a:latin typeface="Verdana"/>
                <a:cs typeface="Verdana"/>
              </a:rPr>
              <a:t> </a:t>
            </a:r>
            <a:r>
              <a:rPr sz="3050" spc="-60" dirty="0">
                <a:latin typeface="Verdana"/>
                <a:cs typeface="Verdana"/>
              </a:rPr>
              <a:t>работников</a:t>
            </a:r>
            <a:r>
              <a:rPr sz="3050" spc="-260" dirty="0">
                <a:latin typeface="Verdana"/>
                <a:cs typeface="Verdana"/>
              </a:rPr>
              <a:t> </a:t>
            </a:r>
            <a:r>
              <a:rPr sz="3050" spc="-100" dirty="0">
                <a:latin typeface="Verdana"/>
                <a:cs typeface="Verdana"/>
              </a:rPr>
              <a:t>ВИЧ-сервисных</a:t>
            </a:r>
            <a:r>
              <a:rPr sz="3050" spc="-260" dirty="0">
                <a:latin typeface="Verdana"/>
                <a:cs typeface="Verdana"/>
              </a:rPr>
              <a:t> </a:t>
            </a:r>
            <a:r>
              <a:rPr sz="3050" spc="-55" dirty="0">
                <a:latin typeface="Verdana"/>
                <a:cs typeface="Verdana"/>
              </a:rPr>
              <a:t>организаций</a:t>
            </a:r>
            <a:r>
              <a:rPr sz="3050" spc="-254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и</a:t>
            </a:r>
            <a:r>
              <a:rPr sz="3050" spc="-260" dirty="0">
                <a:latin typeface="Verdana"/>
                <a:cs typeface="Verdana"/>
              </a:rPr>
              <a:t> </a:t>
            </a:r>
            <a:r>
              <a:rPr sz="3050" spc="-114" dirty="0">
                <a:latin typeface="Verdana"/>
                <a:cs typeface="Verdana"/>
              </a:rPr>
              <a:t>СПИД-центров,</a:t>
            </a:r>
            <a:r>
              <a:rPr sz="3050" spc="-254" dirty="0">
                <a:latin typeface="Verdana"/>
                <a:cs typeface="Verdana"/>
              </a:rPr>
              <a:t> </a:t>
            </a:r>
            <a:r>
              <a:rPr sz="3050" spc="-125" dirty="0">
                <a:latin typeface="Verdana"/>
                <a:cs typeface="Verdana"/>
              </a:rPr>
              <a:t>а</a:t>
            </a:r>
            <a:r>
              <a:rPr sz="3050" spc="-260" dirty="0">
                <a:latin typeface="Verdana"/>
                <a:cs typeface="Verdana"/>
              </a:rPr>
              <a:t> </a:t>
            </a:r>
            <a:r>
              <a:rPr sz="3050" spc="-140" dirty="0">
                <a:latin typeface="Verdana"/>
                <a:cs typeface="Verdana"/>
              </a:rPr>
              <a:t>также</a:t>
            </a:r>
            <a:r>
              <a:rPr sz="3050" spc="-254" dirty="0">
                <a:latin typeface="Verdana"/>
                <a:cs typeface="Verdana"/>
              </a:rPr>
              <a:t> </a:t>
            </a:r>
            <a:r>
              <a:rPr sz="3050" spc="-50" dirty="0">
                <a:latin typeface="Verdana"/>
                <a:cs typeface="Verdana"/>
              </a:rPr>
              <a:t>врачей</a:t>
            </a:r>
            <a:r>
              <a:rPr sz="3050" spc="-260" dirty="0">
                <a:latin typeface="Verdana"/>
                <a:cs typeface="Verdana"/>
              </a:rPr>
              <a:t> </a:t>
            </a:r>
            <a:r>
              <a:rPr sz="3050" spc="-114" dirty="0">
                <a:latin typeface="Verdana"/>
                <a:cs typeface="Verdana"/>
              </a:rPr>
              <a:t>СПИД-центров, </a:t>
            </a:r>
            <a:r>
              <a:rPr sz="3050" spc="-1055" dirty="0">
                <a:latin typeface="Verdana"/>
                <a:cs typeface="Verdana"/>
              </a:rPr>
              <a:t> </a:t>
            </a:r>
            <a:r>
              <a:rPr sz="3050" spc="-85" dirty="0">
                <a:latin typeface="Verdana"/>
                <a:cs typeface="Verdana"/>
              </a:rPr>
              <a:t>должны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30" dirty="0">
                <a:latin typeface="Verdana"/>
                <a:cs typeface="Verdana"/>
              </a:rPr>
              <a:t>быть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55" dirty="0">
                <a:latin typeface="Verdana"/>
                <a:cs typeface="Verdana"/>
              </a:rPr>
              <a:t>знакомы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165" dirty="0">
                <a:latin typeface="Verdana"/>
                <a:cs typeface="Verdana"/>
              </a:rPr>
              <a:t>с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80" dirty="0">
                <a:latin typeface="Verdana"/>
                <a:cs typeface="Verdana"/>
              </a:rPr>
              <a:t>этикой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45" dirty="0">
                <a:latin typeface="Verdana"/>
                <a:cs typeface="Verdana"/>
              </a:rPr>
              <a:t>обращения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165" dirty="0">
                <a:latin typeface="Verdana"/>
                <a:cs typeface="Verdana"/>
              </a:rPr>
              <a:t>с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55" dirty="0">
                <a:latin typeface="Verdana"/>
                <a:cs typeface="Verdana"/>
              </a:rPr>
              <a:t>трансгендерными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55" dirty="0">
                <a:latin typeface="Verdana"/>
                <a:cs typeface="Verdana"/>
              </a:rPr>
              <a:t>людьми.</a:t>
            </a:r>
            <a:endParaRPr sz="30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00">
              <a:latin typeface="Verdana"/>
              <a:cs typeface="Verdana"/>
            </a:endParaRPr>
          </a:p>
          <a:p>
            <a:pPr marL="12700" marR="1217930">
              <a:lnSpc>
                <a:spcPct val="116799"/>
              </a:lnSpc>
            </a:pPr>
            <a:r>
              <a:rPr sz="3050" spc="-40" dirty="0">
                <a:latin typeface="Verdana"/>
                <a:cs typeface="Verdana"/>
              </a:rPr>
              <a:t>Информирование </a:t>
            </a:r>
            <a:r>
              <a:rPr sz="3050" spc="-65" dirty="0">
                <a:latin typeface="Verdana"/>
                <a:cs typeface="Verdana"/>
              </a:rPr>
              <a:t>через </a:t>
            </a:r>
            <a:r>
              <a:rPr sz="3050" spc="-100" dirty="0">
                <a:latin typeface="Verdana"/>
                <a:cs typeface="Verdana"/>
              </a:rPr>
              <a:t>интернет-ресурсы </a:t>
            </a:r>
            <a:r>
              <a:rPr sz="3050" spc="-5" dirty="0">
                <a:latin typeface="Verdana"/>
                <a:cs typeface="Verdana"/>
              </a:rPr>
              <a:t>и </a:t>
            </a:r>
            <a:r>
              <a:rPr sz="3050" spc="-60" dirty="0">
                <a:latin typeface="Verdana"/>
                <a:cs typeface="Verdana"/>
              </a:rPr>
              <a:t>социальные </a:t>
            </a:r>
            <a:r>
              <a:rPr sz="3050" spc="-90" dirty="0">
                <a:latin typeface="Verdana"/>
                <a:cs typeface="Verdana"/>
              </a:rPr>
              <a:t>сети </a:t>
            </a:r>
            <a:r>
              <a:rPr sz="3050" spc="-45" dirty="0">
                <a:latin typeface="Verdana"/>
                <a:cs typeface="Verdana"/>
              </a:rPr>
              <a:t>может </a:t>
            </a:r>
            <a:r>
              <a:rPr sz="3050" spc="-65" dirty="0">
                <a:latin typeface="Verdana"/>
                <a:cs typeface="Verdana"/>
              </a:rPr>
              <a:t>охватить </a:t>
            </a:r>
            <a:r>
              <a:rPr sz="3050" spc="-125" dirty="0">
                <a:latin typeface="Verdana"/>
                <a:cs typeface="Verdana"/>
              </a:rPr>
              <a:t>тех </a:t>
            </a:r>
            <a:r>
              <a:rPr sz="3050" spc="-120" dirty="0">
                <a:latin typeface="Verdana"/>
                <a:cs typeface="Verdana"/>
              </a:rPr>
              <a:t> </a:t>
            </a:r>
            <a:r>
              <a:rPr sz="3050" spc="-85" dirty="0">
                <a:latin typeface="Verdana"/>
                <a:cs typeface="Verdana"/>
              </a:rPr>
              <a:t>трансгендерных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125" dirty="0">
                <a:latin typeface="Verdana"/>
                <a:cs typeface="Verdana"/>
              </a:rPr>
              <a:t>людей,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70" dirty="0">
                <a:latin typeface="Verdana"/>
                <a:cs typeface="Verdana"/>
              </a:rPr>
              <a:t>которые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65" dirty="0">
                <a:latin typeface="Verdana"/>
                <a:cs typeface="Verdana"/>
              </a:rPr>
              <a:t>в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145" dirty="0">
                <a:latin typeface="Verdana"/>
                <a:cs typeface="Verdana"/>
              </a:rPr>
              <a:t>силу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50" dirty="0">
                <a:latin typeface="Verdana"/>
                <a:cs typeface="Verdana"/>
              </a:rPr>
              <a:t>изолированности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45" dirty="0">
                <a:latin typeface="Verdana"/>
                <a:cs typeface="Verdana"/>
              </a:rPr>
              <a:t>не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70" dirty="0">
                <a:latin typeface="Verdana"/>
                <a:cs typeface="Verdana"/>
              </a:rPr>
              <a:t>могут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30" dirty="0">
                <a:latin typeface="Verdana"/>
                <a:cs typeface="Verdana"/>
              </a:rPr>
              <a:t>быть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95" dirty="0">
                <a:latin typeface="Verdana"/>
                <a:cs typeface="Verdana"/>
              </a:rPr>
              <a:t>достигнуты </a:t>
            </a:r>
            <a:r>
              <a:rPr sz="3050" spc="-1055" dirty="0">
                <a:latin typeface="Verdana"/>
                <a:cs typeface="Verdana"/>
              </a:rPr>
              <a:t> </a:t>
            </a:r>
            <a:r>
              <a:rPr sz="3050" spc="-80" dirty="0">
                <a:latin typeface="Verdana"/>
                <a:cs typeface="Verdana"/>
              </a:rPr>
              <a:t>аутрич-работниками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100" dirty="0">
                <a:latin typeface="Verdana"/>
                <a:cs typeface="Verdana"/>
              </a:rPr>
              <a:t>ВИЧ-сервисных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75" dirty="0">
                <a:latin typeface="Verdana"/>
                <a:cs typeface="Verdana"/>
              </a:rPr>
              <a:t>организаций.</a:t>
            </a:r>
            <a:endParaRPr sz="30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7609840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1260" dirty="0">
                <a:solidFill>
                  <a:srgbClr val="000000"/>
                </a:solidFill>
                <a:latin typeface="Courier New"/>
                <a:cs typeface="Courier New"/>
              </a:rPr>
              <a:t>О</a:t>
            </a:r>
            <a:r>
              <a:rPr sz="6950" b="0" spc="-10" dirty="0">
                <a:solidFill>
                  <a:srgbClr val="000000"/>
                </a:solidFill>
                <a:latin typeface="Courier New"/>
                <a:cs typeface="Courier New"/>
              </a:rPr>
              <a:t>б</a:t>
            </a:r>
            <a:r>
              <a:rPr sz="6950" b="0" spc="-236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z="6950" b="0" spc="245" dirty="0">
                <a:solidFill>
                  <a:srgbClr val="000000"/>
                </a:solidFill>
                <a:latin typeface="Courier New"/>
                <a:cs typeface="Courier New"/>
              </a:rPr>
              <a:t>и</a:t>
            </a:r>
            <a:r>
              <a:rPr sz="6950" b="0" spc="-855" dirty="0">
                <a:solidFill>
                  <a:srgbClr val="000000"/>
                </a:solidFill>
                <a:latin typeface="Courier New"/>
                <a:cs typeface="Courier New"/>
              </a:rPr>
              <a:t>сс</a:t>
            </a:r>
            <a:r>
              <a:rPr sz="6950" b="0" spc="-195" dirty="0">
                <a:solidFill>
                  <a:srgbClr val="000000"/>
                </a:solidFill>
                <a:latin typeface="Courier New"/>
                <a:cs typeface="Courier New"/>
              </a:rPr>
              <a:t>л</a:t>
            </a:r>
            <a:r>
              <a:rPr sz="6950" b="0" spc="-260" dirty="0">
                <a:solidFill>
                  <a:srgbClr val="000000"/>
                </a:solidFill>
                <a:latin typeface="Courier New"/>
                <a:cs typeface="Courier New"/>
              </a:rPr>
              <a:t>е</a:t>
            </a:r>
            <a:r>
              <a:rPr sz="6950" b="0" spc="-185" dirty="0">
                <a:solidFill>
                  <a:srgbClr val="000000"/>
                </a:solidFill>
                <a:latin typeface="Courier New"/>
                <a:cs typeface="Courier New"/>
              </a:rPr>
              <a:t>д</a:t>
            </a:r>
            <a:r>
              <a:rPr sz="6950" b="0" spc="40" dirty="0">
                <a:solidFill>
                  <a:srgbClr val="000000"/>
                </a:solidFill>
                <a:latin typeface="Courier New"/>
                <a:cs typeface="Courier New"/>
              </a:rPr>
              <a:t>о</a:t>
            </a:r>
            <a:r>
              <a:rPr sz="6950" b="0" spc="-204" dirty="0">
                <a:solidFill>
                  <a:srgbClr val="000000"/>
                </a:solidFill>
                <a:latin typeface="Courier New"/>
                <a:cs typeface="Courier New"/>
              </a:rPr>
              <a:t>в</a:t>
            </a:r>
            <a:r>
              <a:rPr sz="6950" b="0" spc="-295" dirty="0">
                <a:solidFill>
                  <a:srgbClr val="000000"/>
                </a:solidFill>
                <a:latin typeface="Courier New"/>
                <a:cs typeface="Courier New"/>
              </a:rPr>
              <a:t>а</a:t>
            </a:r>
            <a:r>
              <a:rPr sz="6950" b="0" spc="245" dirty="0">
                <a:solidFill>
                  <a:srgbClr val="000000"/>
                </a:solidFill>
                <a:latin typeface="Courier New"/>
                <a:cs typeface="Courier New"/>
              </a:rPr>
              <a:t>ни</a:t>
            </a:r>
            <a:r>
              <a:rPr sz="6950" b="0" spc="250" dirty="0">
                <a:solidFill>
                  <a:srgbClr val="000000"/>
                </a:solidFill>
                <a:latin typeface="Courier New"/>
                <a:cs typeface="Courier New"/>
              </a:rPr>
              <a:t>и</a:t>
            </a:r>
            <a:endParaRPr sz="695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350" y="2316419"/>
            <a:ext cx="16890365" cy="4682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00"/>
              </a:lnSpc>
              <a:spcBef>
                <a:spcPts val="100"/>
              </a:spcBef>
            </a:pPr>
            <a:r>
              <a:rPr sz="3150" spc="85" dirty="0">
                <a:latin typeface="Lucida Sans Unicode"/>
                <a:cs typeface="Lucida Sans Unicode"/>
              </a:rPr>
              <a:t>И</a:t>
            </a:r>
            <a:r>
              <a:rPr sz="3150" spc="-105" dirty="0">
                <a:latin typeface="Lucida Sans Unicode"/>
                <a:cs typeface="Lucida Sans Unicode"/>
              </a:rPr>
              <a:t>сс</a:t>
            </a:r>
            <a:r>
              <a:rPr sz="3150" spc="-30" dirty="0">
                <a:latin typeface="Lucida Sans Unicode"/>
                <a:cs typeface="Lucida Sans Unicode"/>
              </a:rPr>
              <a:t>л</a:t>
            </a:r>
            <a:r>
              <a:rPr sz="3150" spc="20" dirty="0">
                <a:latin typeface="Lucida Sans Unicode"/>
                <a:cs typeface="Lucida Sans Unicode"/>
              </a:rPr>
              <a:t>е</a:t>
            </a:r>
            <a:r>
              <a:rPr sz="3150" spc="-290" dirty="0">
                <a:latin typeface="Lucida Sans Unicode"/>
                <a:cs typeface="Lucida Sans Unicode"/>
              </a:rPr>
              <a:t>д</a:t>
            </a:r>
            <a:r>
              <a:rPr sz="3150" spc="-30" dirty="0">
                <a:latin typeface="Lucida Sans Unicode"/>
                <a:cs typeface="Lucida Sans Unicode"/>
              </a:rPr>
              <a:t>о</a:t>
            </a:r>
            <a:r>
              <a:rPr sz="3150" spc="160" dirty="0">
                <a:latin typeface="Lucida Sans Unicode"/>
                <a:cs typeface="Lucida Sans Unicode"/>
              </a:rPr>
              <a:t>в</a:t>
            </a:r>
            <a:r>
              <a:rPr sz="3150" spc="25" dirty="0">
                <a:latin typeface="Lucida Sans Unicode"/>
                <a:cs typeface="Lucida Sans Unicode"/>
              </a:rPr>
              <a:t>а</a:t>
            </a:r>
            <a:r>
              <a:rPr sz="3150" spc="30" dirty="0">
                <a:latin typeface="Lucida Sans Unicode"/>
                <a:cs typeface="Lucida Sans Unicode"/>
              </a:rPr>
              <a:t>н</a:t>
            </a:r>
            <a:r>
              <a:rPr sz="3150" spc="50" dirty="0">
                <a:latin typeface="Lucida Sans Unicode"/>
                <a:cs typeface="Lucida Sans Unicode"/>
              </a:rPr>
              <a:t>и</a:t>
            </a:r>
            <a:r>
              <a:rPr sz="3150" spc="20" dirty="0">
                <a:latin typeface="Lucida Sans Unicode"/>
                <a:cs typeface="Lucida Sans Unicode"/>
              </a:rPr>
              <a:t>е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5" dirty="0">
                <a:latin typeface="Lucida Sans Unicode"/>
                <a:cs typeface="Lucida Sans Unicode"/>
              </a:rPr>
              <a:t>б</a:t>
            </a:r>
            <a:r>
              <a:rPr sz="3150" spc="170" dirty="0">
                <a:latin typeface="Lucida Sans Unicode"/>
                <a:cs typeface="Lucida Sans Unicode"/>
              </a:rPr>
              <a:t>ы</a:t>
            </a:r>
            <a:r>
              <a:rPr sz="3150" spc="-30" dirty="0">
                <a:latin typeface="Lucida Sans Unicode"/>
                <a:cs typeface="Lucida Sans Unicode"/>
              </a:rPr>
              <a:t>ло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50" dirty="0">
                <a:latin typeface="Lucida Sans Unicode"/>
                <a:cs typeface="Lucida Sans Unicode"/>
              </a:rPr>
              <a:t>и</a:t>
            </a:r>
            <a:r>
              <a:rPr sz="3150" spc="30" dirty="0">
                <a:latin typeface="Lucida Sans Unicode"/>
                <a:cs typeface="Lucida Sans Unicode"/>
              </a:rPr>
              <a:t>н</a:t>
            </a:r>
            <a:r>
              <a:rPr sz="3150" spc="50" dirty="0">
                <a:latin typeface="Lucida Sans Unicode"/>
                <a:cs typeface="Lucida Sans Unicode"/>
              </a:rPr>
              <a:t>и</a:t>
            </a:r>
            <a:r>
              <a:rPr sz="3150" spc="-114" dirty="0">
                <a:latin typeface="Lucida Sans Unicode"/>
                <a:cs typeface="Lucida Sans Unicode"/>
              </a:rPr>
              <a:t>ц</a:t>
            </a:r>
            <a:r>
              <a:rPr sz="3150" spc="50" dirty="0">
                <a:latin typeface="Lucida Sans Unicode"/>
                <a:cs typeface="Lucida Sans Unicode"/>
              </a:rPr>
              <a:t>ии</a:t>
            </a:r>
            <a:r>
              <a:rPr sz="3150" spc="-50" dirty="0">
                <a:latin typeface="Lucida Sans Unicode"/>
                <a:cs typeface="Lucida Sans Unicode"/>
              </a:rPr>
              <a:t>р</a:t>
            </a:r>
            <a:r>
              <a:rPr sz="3150" spc="-30" dirty="0">
                <a:latin typeface="Lucida Sans Unicode"/>
                <a:cs typeface="Lucida Sans Unicode"/>
              </a:rPr>
              <a:t>о</a:t>
            </a:r>
            <a:r>
              <a:rPr sz="3150" spc="160" dirty="0">
                <a:latin typeface="Lucida Sans Unicode"/>
                <a:cs typeface="Lucida Sans Unicode"/>
              </a:rPr>
              <a:t>в</a:t>
            </a:r>
            <a:r>
              <a:rPr sz="3150" spc="25" dirty="0">
                <a:latin typeface="Lucida Sans Unicode"/>
                <a:cs typeface="Lucida Sans Unicode"/>
              </a:rPr>
              <a:t>а</a:t>
            </a:r>
            <a:r>
              <a:rPr sz="3150" spc="30" dirty="0">
                <a:latin typeface="Lucida Sans Unicode"/>
                <a:cs typeface="Lucida Sans Unicode"/>
              </a:rPr>
              <a:t>н</a:t>
            </a:r>
            <a:r>
              <a:rPr sz="3150" spc="-30" dirty="0">
                <a:latin typeface="Lucida Sans Unicode"/>
                <a:cs typeface="Lucida Sans Unicode"/>
              </a:rPr>
              <a:t>о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50" dirty="0">
                <a:latin typeface="Lucida Sans Unicode"/>
                <a:cs typeface="Lucida Sans Unicode"/>
              </a:rPr>
              <a:t>и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-10" dirty="0">
                <a:latin typeface="Lucida Sans Unicode"/>
                <a:cs typeface="Lucida Sans Unicode"/>
              </a:rPr>
              <a:t>п</a:t>
            </a:r>
            <a:r>
              <a:rPr sz="3150" spc="-30" dirty="0">
                <a:latin typeface="Lucida Sans Unicode"/>
                <a:cs typeface="Lucida Sans Unicode"/>
              </a:rPr>
              <a:t>о</a:t>
            </a:r>
            <a:r>
              <a:rPr sz="3150" spc="-290" dirty="0">
                <a:latin typeface="Lucida Sans Unicode"/>
                <a:cs typeface="Lucida Sans Unicode"/>
              </a:rPr>
              <a:t>дд</a:t>
            </a:r>
            <a:r>
              <a:rPr sz="3150" spc="20" dirty="0">
                <a:latin typeface="Lucida Sans Unicode"/>
                <a:cs typeface="Lucida Sans Unicode"/>
              </a:rPr>
              <a:t>е</a:t>
            </a:r>
            <a:r>
              <a:rPr sz="3150" spc="-50" dirty="0">
                <a:latin typeface="Lucida Sans Unicode"/>
                <a:cs typeface="Lucida Sans Unicode"/>
              </a:rPr>
              <a:t>р</a:t>
            </a:r>
            <a:r>
              <a:rPr sz="3150" spc="70" dirty="0">
                <a:latin typeface="Lucida Sans Unicode"/>
                <a:cs typeface="Lucida Sans Unicode"/>
              </a:rPr>
              <a:t>ж</a:t>
            </a:r>
            <a:r>
              <a:rPr sz="3150" spc="25" dirty="0">
                <a:latin typeface="Lucida Sans Unicode"/>
                <a:cs typeface="Lucida Sans Unicode"/>
              </a:rPr>
              <a:t>а</a:t>
            </a:r>
            <a:r>
              <a:rPr sz="3150" spc="30" dirty="0">
                <a:latin typeface="Lucida Sans Unicode"/>
                <a:cs typeface="Lucida Sans Unicode"/>
              </a:rPr>
              <a:t>н</a:t>
            </a:r>
            <a:r>
              <a:rPr sz="3150" spc="-30" dirty="0">
                <a:latin typeface="Lucida Sans Unicode"/>
                <a:cs typeface="Lucida Sans Unicode"/>
              </a:rPr>
              <a:t>о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75" dirty="0">
                <a:latin typeface="Lucida Sans Unicode"/>
                <a:cs typeface="Lucida Sans Unicode"/>
              </a:rPr>
              <a:t>К</a:t>
            </a:r>
            <a:r>
              <a:rPr sz="3150" spc="25" dirty="0">
                <a:latin typeface="Lucida Sans Unicode"/>
                <a:cs typeface="Lucida Sans Unicode"/>
              </a:rPr>
              <a:t>а</a:t>
            </a:r>
            <a:r>
              <a:rPr sz="3150" spc="30" dirty="0">
                <a:latin typeface="Lucida Sans Unicode"/>
                <a:cs typeface="Lucida Sans Unicode"/>
              </a:rPr>
              <a:t>з</a:t>
            </a:r>
            <a:r>
              <a:rPr sz="3150" spc="25" dirty="0">
                <a:latin typeface="Lucida Sans Unicode"/>
                <a:cs typeface="Lucida Sans Unicode"/>
              </a:rPr>
              <a:t>а</a:t>
            </a:r>
            <a:r>
              <a:rPr sz="3150" spc="-270" dirty="0">
                <a:latin typeface="Lucida Sans Unicode"/>
                <a:cs typeface="Lucida Sans Unicode"/>
              </a:rPr>
              <a:t>х</a:t>
            </a:r>
            <a:r>
              <a:rPr sz="3150" spc="-105" dirty="0">
                <a:latin typeface="Lucida Sans Unicode"/>
                <a:cs typeface="Lucida Sans Unicode"/>
              </a:rPr>
              <a:t>с</a:t>
            </a:r>
            <a:r>
              <a:rPr sz="3150" spc="-30" dirty="0">
                <a:latin typeface="Lucida Sans Unicode"/>
                <a:cs typeface="Lucida Sans Unicode"/>
              </a:rPr>
              <a:t>к</a:t>
            </a:r>
            <a:r>
              <a:rPr sz="3150" spc="50" dirty="0">
                <a:latin typeface="Lucida Sans Unicode"/>
                <a:cs typeface="Lucida Sans Unicode"/>
              </a:rPr>
              <a:t>и</a:t>
            </a:r>
            <a:r>
              <a:rPr sz="3150" spc="60" dirty="0">
                <a:latin typeface="Lucida Sans Unicode"/>
                <a:cs typeface="Lucida Sans Unicode"/>
              </a:rPr>
              <a:t>м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30" dirty="0">
                <a:latin typeface="Lucida Sans Unicode"/>
                <a:cs typeface="Lucida Sans Unicode"/>
              </a:rPr>
              <a:t>н</a:t>
            </a:r>
            <a:r>
              <a:rPr sz="3150" spc="25" dirty="0">
                <a:latin typeface="Lucida Sans Unicode"/>
                <a:cs typeface="Lucida Sans Unicode"/>
              </a:rPr>
              <a:t>а</a:t>
            </a:r>
            <a:r>
              <a:rPr sz="3150" spc="-50" dirty="0">
                <a:latin typeface="Lucida Sans Unicode"/>
                <a:cs typeface="Lucida Sans Unicode"/>
              </a:rPr>
              <a:t>у</a:t>
            </a:r>
            <a:r>
              <a:rPr sz="3150" spc="280" dirty="0">
                <a:latin typeface="Lucida Sans Unicode"/>
                <a:cs typeface="Lucida Sans Unicode"/>
              </a:rPr>
              <a:t>ч</a:t>
            </a:r>
            <a:r>
              <a:rPr sz="3150" spc="30" dirty="0">
                <a:latin typeface="Lucida Sans Unicode"/>
                <a:cs typeface="Lucida Sans Unicode"/>
              </a:rPr>
              <a:t>н</a:t>
            </a:r>
            <a:r>
              <a:rPr sz="3150" spc="170" dirty="0">
                <a:latin typeface="Lucida Sans Unicode"/>
                <a:cs typeface="Lucida Sans Unicode"/>
              </a:rPr>
              <a:t>ы</a:t>
            </a:r>
            <a:r>
              <a:rPr sz="3150" spc="60" dirty="0">
                <a:latin typeface="Lucida Sans Unicode"/>
                <a:cs typeface="Lucida Sans Unicode"/>
              </a:rPr>
              <a:t>м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-114" dirty="0">
                <a:latin typeface="Lucida Sans Unicode"/>
                <a:cs typeface="Lucida Sans Unicode"/>
              </a:rPr>
              <a:t>ц</a:t>
            </a:r>
            <a:r>
              <a:rPr sz="3150" spc="20" dirty="0">
                <a:latin typeface="Lucida Sans Unicode"/>
                <a:cs typeface="Lucida Sans Unicode"/>
              </a:rPr>
              <a:t>е</a:t>
            </a:r>
            <a:r>
              <a:rPr sz="3150" spc="30" dirty="0">
                <a:latin typeface="Lucida Sans Unicode"/>
                <a:cs typeface="Lucida Sans Unicode"/>
              </a:rPr>
              <a:t>н</a:t>
            </a:r>
            <a:r>
              <a:rPr sz="3150" spc="-60" dirty="0">
                <a:latin typeface="Lucida Sans Unicode"/>
                <a:cs typeface="Lucida Sans Unicode"/>
              </a:rPr>
              <a:t>т</a:t>
            </a:r>
            <a:r>
              <a:rPr sz="3150" spc="-50" dirty="0">
                <a:latin typeface="Lucida Sans Unicode"/>
                <a:cs typeface="Lucida Sans Unicode"/>
              </a:rPr>
              <a:t>р</a:t>
            </a:r>
            <a:r>
              <a:rPr sz="3150" spc="-30" dirty="0">
                <a:latin typeface="Lucida Sans Unicode"/>
                <a:cs typeface="Lucida Sans Unicode"/>
              </a:rPr>
              <a:t>о</a:t>
            </a:r>
            <a:r>
              <a:rPr sz="3150" spc="35" dirty="0">
                <a:latin typeface="Lucida Sans Unicode"/>
                <a:cs typeface="Lucida Sans Unicode"/>
              </a:rPr>
              <a:t>м  </a:t>
            </a:r>
            <a:r>
              <a:rPr sz="3150" spc="-40" dirty="0">
                <a:latin typeface="Lucida Sans Unicode"/>
                <a:cs typeface="Lucida Sans Unicode"/>
              </a:rPr>
              <a:t>дерматологии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50" dirty="0">
                <a:latin typeface="Lucida Sans Unicode"/>
                <a:cs typeface="Lucida Sans Unicode"/>
              </a:rPr>
              <a:t>и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-25" dirty="0">
                <a:latin typeface="Lucida Sans Unicode"/>
                <a:cs typeface="Lucida Sans Unicode"/>
              </a:rPr>
              <a:t>инфекционных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30" dirty="0">
                <a:latin typeface="Lucida Sans Unicode"/>
                <a:cs typeface="Lucida Sans Unicode"/>
              </a:rPr>
              <a:t>заболеваний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160" dirty="0">
                <a:latin typeface="Lucida Sans Unicode"/>
                <a:cs typeface="Lucida Sans Unicode"/>
              </a:rPr>
              <a:t>в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-40" dirty="0">
                <a:latin typeface="Lucida Sans Unicode"/>
                <a:cs typeface="Lucida Sans Unicode"/>
              </a:rPr>
              <a:t>рамках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-20" dirty="0">
                <a:latin typeface="Lucida Sans Unicode"/>
                <a:cs typeface="Lucida Sans Unicode"/>
              </a:rPr>
              <a:t>проекта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dirty="0">
                <a:latin typeface="Lucida Sans Unicode"/>
                <a:cs typeface="Lucida Sans Unicode"/>
              </a:rPr>
              <a:t>Глобального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15" dirty="0">
                <a:latin typeface="Lucida Sans Unicode"/>
                <a:cs typeface="Lucida Sans Unicode"/>
              </a:rPr>
              <a:t>Фонда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-20" dirty="0">
                <a:latin typeface="Lucida Sans Unicode"/>
                <a:cs typeface="Lucida Sans Unicode"/>
              </a:rPr>
              <a:t>по </a:t>
            </a:r>
            <a:r>
              <a:rPr sz="3150" spc="-985" dirty="0">
                <a:latin typeface="Lucida Sans Unicode"/>
                <a:cs typeface="Lucida Sans Unicode"/>
              </a:rPr>
              <a:t> </a:t>
            </a:r>
            <a:r>
              <a:rPr sz="3150" spc="40" dirty="0">
                <a:latin typeface="Lucida Sans Unicode"/>
                <a:cs typeface="Lucida Sans Unicode"/>
              </a:rPr>
              <a:t>борьбе </a:t>
            </a:r>
            <a:r>
              <a:rPr sz="3150" spc="-70" dirty="0">
                <a:latin typeface="Lucida Sans Unicode"/>
                <a:cs typeface="Lucida Sans Unicode"/>
              </a:rPr>
              <a:t>со </a:t>
            </a:r>
            <a:r>
              <a:rPr sz="3150" spc="-55" dirty="0" err="1">
                <a:latin typeface="Lucida Sans Unicode"/>
                <a:cs typeface="Lucida Sans Unicode"/>
              </a:rPr>
              <a:t>СПИДом</a:t>
            </a:r>
            <a:r>
              <a:rPr lang="ru-RU" sz="3150" spc="-55" dirty="0">
                <a:latin typeface="Lucida Sans Unicode"/>
                <a:cs typeface="Lucida Sans Unicode"/>
              </a:rPr>
              <a:t>, туберкулезом</a:t>
            </a:r>
            <a:r>
              <a:rPr sz="3150" spc="-55" dirty="0">
                <a:latin typeface="Lucida Sans Unicode"/>
                <a:cs typeface="Lucida Sans Unicode"/>
              </a:rPr>
              <a:t> </a:t>
            </a:r>
            <a:r>
              <a:rPr sz="3150" spc="50" dirty="0">
                <a:latin typeface="Lucida Sans Unicode"/>
                <a:cs typeface="Lucida Sans Unicode"/>
              </a:rPr>
              <a:t>и </a:t>
            </a:r>
            <a:r>
              <a:rPr sz="3150" spc="35" dirty="0">
                <a:latin typeface="Lucida Sans Unicode"/>
                <a:cs typeface="Lucida Sans Unicode"/>
              </a:rPr>
              <a:t>малярией</a:t>
            </a:r>
            <a:r>
              <a:rPr sz="3150" spc="35" dirty="0">
                <a:latin typeface="Palatino Linotype"/>
                <a:cs typeface="Palatino Linotype"/>
              </a:rPr>
              <a:t>, </a:t>
            </a:r>
            <a:r>
              <a:rPr sz="3150" spc="50" dirty="0">
                <a:latin typeface="Lucida Sans Unicode"/>
                <a:cs typeface="Lucida Sans Unicode"/>
              </a:rPr>
              <a:t>и </a:t>
            </a:r>
            <a:r>
              <a:rPr sz="3150" spc="-10" dirty="0">
                <a:latin typeface="Lucida Sans Unicode"/>
                <a:cs typeface="Lucida Sans Unicode"/>
              </a:rPr>
              <a:t>проводилось </a:t>
            </a:r>
            <a:r>
              <a:rPr sz="3150" spc="-35" dirty="0">
                <a:latin typeface="Lucida Sans Unicode"/>
                <a:cs typeface="Lucida Sans Unicode"/>
              </a:rPr>
              <a:t>казахстанской </a:t>
            </a:r>
            <a:r>
              <a:rPr sz="3150" spc="-40" dirty="0">
                <a:latin typeface="Lucida Sans Unicode"/>
                <a:cs typeface="Lucida Sans Unicode"/>
              </a:rPr>
              <a:t>трансгендерной </a:t>
            </a:r>
            <a:r>
              <a:rPr sz="3150" spc="-35" dirty="0">
                <a:latin typeface="Lucida Sans Unicode"/>
                <a:cs typeface="Lucida Sans Unicode"/>
              </a:rPr>
              <a:t> </a:t>
            </a:r>
            <a:r>
              <a:rPr sz="3150" spc="25" dirty="0">
                <a:latin typeface="Lucida Sans Unicode"/>
                <a:cs typeface="Lucida Sans Unicode"/>
              </a:rPr>
              <a:t>инициативной</a:t>
            </a:r>
            <a:r>
              <a:rPr sz="3150" spc="-434" dirty="0">
                <a:latin typeface="Lucida Sans Unicode"/>
                <a:cs typeface="Lucida Sans Unicode"/>
              </a:rPr>
              <a:t> </a:t>
            </a:r>
            <a:r>
              <a:rPr sz="3150" spc="-45" dirty="0">
                <a:latin typeface="Lucida Sans Unicode"/>
                <a:cs typeface="Lucida Sans Unicode"/>
              </a:rPr>
              <a:t>группой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20" dirty="0">
                <a:latin typeface="Palatino Linotype"/>
                <a:cs typeface="Palatino Linotype"/>
              </a:rPr>
              <a:t>Alma-TQ</a:t>
            </a:r>
            <a:endParaRPr sz="3150" dirty="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600" dirty="0">
              <a:latin typeface="Palatino Linotype"/>
              <a:cs typeface="Palatino Linotype"/>
            </a:endParaRPr>
          </a:p>
          <a:p>
            <a:pPr marL="12700" marR="456565">
              <a:lnSpc>
                <a:spcPct val="115100"/>
              </a:lnSpc>
            </a:pPr>
            <a:r>
              <a:rPr sz="3150" spc="-15" dirty="0">
                <a:latin typeface="Lucida Sans Unicode"/>
                <a:cs typeface="Lucida Sans Unicode"/>
              </a:rPr>
              <a:t>Исследование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30" dirty="0">
                <a:latin typeface="Lucida Sans Unicode"/>
                <a:cs typeface="Lucida Sans Unicode"/>
              </a:rPr>
              <a:t>было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-5" dirty="0">
                <a:latin typeface="Lucida Sans Unicode"/>
                <a:cs typeface="Lucida Sans Unicode"/>
              </a:rPr>
              <a:t>нацелено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30" dirty="0">
                <a:latin typeface="Lucida Sans Unicode"/>
                <a:cs typeface="Lucida Sans Unicode"/>
              </a:rPr>
              <a:t>на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-20" dirty="0">
                <a:latin typeface="Lucida Sans Unicode"/>
                <a:cs typeface="Lucida Sans Unicode"/>
              </a:rPr>
              <a:t>то</a:t>
            </a:r>
            <a:r>
              <a:rPr sz="3150" spc="-20" dirty="0">
                <a:latin typeface="Palatino Linotype"/>
                <a:cs typeface="Palatino Linotype"/>
              </a:rPr>
              <a:t>,</a:t>
            </a:r>
            <a:r>
              <a:rPr sz="3150" spc="-220" dirty="0">
                <a:latin typeface="Palatino Linotype"/>
                <a:cs typeface="Palatino Linotype"/>
              </a:rPr>
              <a:t> </a:t>
            </a:r>
            <a:r>
              <a:rPr sz="3150" spc="75" dirty="0">
                <a:latin typeface="Lucida Sans Unicode"/>
                <a:cs typeface="Lucida Sans Unicode"/>
              </a:rPr>
              <a:t>чтобы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25" dirty="0">
                <a:latin typeface="Lucida Sans Unicode"/>
                <a:cs typeface="Lucida Sans Unicode"/>
              </a:rPr>
              <a:t>оценить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-40" dirty="0">
                <a:latin typeface="Lucida Sans Unicode"/>
                <a:cs typeface="Lucida Sans Unicode"/>
              </a:rPr>
              <a:t>доступность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-30" dirty="0">
                <a:latin typeface="Lucida Sans Unicode"/>
                <a:cs typeface="Lucida Sans Unicode"/>
              </a:rPr>
              <a:t>к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-30" dirty="0">
                <a:latin typeface="Lucida Sans Unicode"/>
                <a:cs typeface="Lucida Sans Unicode"/>
              </a:rPr>
              <a:t>профилактике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50" dirty="0">
                <a:latin typeface="Lucida Sans Unicode"/>
                <a:cs typeface="Lucida Sans Unicode"/>
              </a:rPr>
              <a:t>и </a:t>
            </a:r>
            <a:r>
              <a:rPr sz="3150" spc="55" dirty="0">
                <a:latin typeface="Lucida Sans Unicode"/>
                <a:cs typeface="Lucida Sans Unicode"/>
              </a:rPr>
              <a:t> </a:t>
            </a:r>
            <a:r>
              <a:rPr sz="3150" spc="60" dirty="0">
                <a:latin typeface="Lucida Sans Unicode"/>
                <a:cs typeface="Lucida Sans Unicode"/>
              </a:rPr>
              <a:t>лечению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175" dirty="0">
                <a:latin typeface="Lucida Sans Unicode"/>
                <a:cs typeface="Lucida Sans Unicode"/>
              </a:rPr>
              <a:t>ВИЧ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50" dirty="0">
                <a:latin typeface="Lucida Sans Unicode"/>
                <a:cs typeface="Lucida Sans Unicode"/>
              </a:rPr>
              <a:t>и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-135" dirty="0">
                <a:latin typeface="Lucida Sans Unicode"/>
                <a:cs typeface="Lucida Sans Unicode"/>
              </a:rPr>
              <a:t>других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10" dirty="0">
                <a:latin typeface="Lucida Sans Unicode"/>
                <a:cs typeface="Lucida Sans Unicode"/>
              </a:rPr>
              <a:t>ИППП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-55" dirty="0">
                <a:latin typeface="Lucida Sans Unicode"/>
                <a:cs typeface="Lucida Sans Unicode"/>
              </a:rPr>
              <a:t>для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-50" dirty="0">
                <a:latin typeface="Lucida Sans Unicode"/>
                <a:cs typeface="Lucida Sans Unicode"/>
              </a:rPr>
              <a:t>трансгендерных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-35" dirty="0">
                <a:latin typeface="Lucida Sans Unicode"/>
                <a:cs typeface="Lucida Sans Unicode"/>
              </a:rPr>
              <a:t>людей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160" dirty="0">
                <a:latin typeface="Lucida Sans Unicode"/>
                <a:cs typeface="Lucida Sans Unicode"/>
              </a:rPr>
              <a:t>в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-15" dirty="0">
                <a:latin typeface="Lucida Sans Unicode"/>
                <a:cs typeface="Lucida Sans Unicode"/>
              </a:rPr>
              <a:t>Казахстане</a:t>
            </a:r>
            <a:r>
              <a:rPr sz="3150" spc="-15" dirty="0">
                <a:latin typeface="Palatino Linotype"/>
                <a:cs typeface="Palatino Linotype"/>
              </a:rPr>
              <a:t>,</a:t>
            </a:r>
            <a:r>
              <a:rPr sz="3150" spc="-220" dirty="0">
                <a:latin typeface="Palatino Linotype"/>
                <a:cs typeface="Palatino Linotype"/>
              </a:rPr>
              <a:t> </a:t>
            </a:r>
            <a:r>
              <a:rPr sz="3150" spc="25" dirty="0">
                <a:latin typeface="Lucida Sans Unicode"/>
                <a:cs typeface="Lucida Sans Unicode"/>
              </a:rPr>
              <a:t>а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5" dirty="0">
                <a:latin typeface="Lucida Sans Unicode"/>
                <a:cs typeface="Lucida Sans Unicode"/>
              </a:rPr>
              <a:t>также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30" dirty="0">
                <a:latin typeface="Lucida Sans Unicode"/>
                <a:cs typeface="Lucida Sans Unicode"/>
              </a:rPr>
              <a:t>на </a:t>
            </a:r>
            <a:r>
              <a:rPr sz="3150" spc="35" dirty="0">
                <a:latin typeface="Lucida Sans Unicode"/>
                <a:cs typeface="Lucida Sans Unicode"/>
              </a:rPr>
              <a:t> </a:t>
            </a:r>
            <a:r>
              <a:rPr sz="3150" spc="80" dirty="0">
                <a:latin typeface="Lucida Sans Unicode"/>
                <a:cs typeface="Lucida Sans Unicode"/>
              </a:rPr>
              <a:t>выявление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-20" dirty="0">
                <a:latin typeface="Lucida Sans Unicode"/>
                <a:cs typeface="Lucida Sans Unicode"/>
              </a:rPr>
              <a:t>существующих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45" dirty="0">
                <a:latin typeface="Lucida Sans Unicode"/>
                <a:cs typeface="Lucida Sans Unicode"/>
              </a:rPr>
              <a:t>барьеров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160" dirty="0">
                <a:latin typeface="Lucida Sans Unicode"/>
                <a:cs typeface="Lucida Sans Unicode"/>
              </a:rPr>
              <a:t>в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-75" dirty="0">
                <a:latin typeface="Lucida Sans Unicode"/>
                <a:cs typeface="Lucida Sans Unicode"/>
              </a:rPr>
              <a:t>доступе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-30" dirty="0">
                <a:latin typeface="Lucida Sans Unicode"/>
                <a:cs typeface="Lucida Sans Unicode"/>
              </a:rPr>
              <a:t>к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65" dirty="0">
                <a:latin typeface="Lucida Sans Unicode"/>
                <a:cs typeface="Lucida Sans Unicode"/>
              </a:rPr>
              <a:t>ВИЧ</a:t>
            </a:r>
            <a:r>
              <a:rPr sz="3150" spc="65" dirty="0">
                <a:latin typeface="Palatino Linotype"/>
                <a:cs typeface="Palatino Linotype"/>
              </a:rPr>
              <a:t>-</a:t>
            </a:r>
            <a:r>
              <a:rPr sz="3150" spc="65" dirty="0">
                <a:latin typeface="Lucida Sans Unicode"/>
                <a:cs typeface="Lucida Sans Unicode"/>
              </a:rPr>
              <a:t>сервисным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-50" dirty="0">
                <a:latin typeface="Lucida Sans Unicode"/>
                <a:cs typeface="Lucida Sans Unicode"/>
              </a:rPr>
              <a:t>услугам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50" dirty="0">
                <a:latin typeface="Lucida Sans Unicode"/>
                <a:cs typeface="Lucida Sans Unicode"/>
              </a:rPr>
              <a:t>и</a:t>
            </a:r>
            <a:r>
              <a:rPr sz="3150" spc="-425" dirty="0">
                <a:latin typeface="Lucida Sans Unicode"/>
                <a:cs typeface="Lucida Sans Unicode"/>
              </a:rPr>
              <a:t> </a:t>
            </a:r>
            <a:r>
              <a:rPr sz="3150" spc="20" dirty="0">
                <a:latin typeface="Lucida Sans Unicode"/>
                <a:cs typeface="Lucida Sans Unicode"/>
              </a:rPr>
              <a:t>помощи</a:t>
            </a:r>
            <a:r>
              <a:rPr sz="3150" spc="20" dirty="0">
                <a:latin typeface="Palatino Linotype"/>
                <a:cs typeface="Palatino Linotype"/>
              </a:rPr>
              <a:t>.</a:t>
            </a:r>
            <a:endParaRPr sz="3150" dirty="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41"/>
            <a:ext cx="644207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-125" dirty="0">
                <a:solidFill>
                  <a:srgbClr val="000000"/>
                </a:solidFill>
                <a:latin typeface="Verdana"/>
                <a:cs typeface="Verdana"/>
              </a:rPr>
              <a:t>Рекомендации</a:t>
            </a:r>
            <a:endParaRPr sz="695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7693" y="1670218"/>
            <a:ext cx="17374235" cy="7083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640965">
              <a:lnSpc>
                <a:spcPct val="116799"/>
              </a:lnSpc>
              <a:spcBef>
                <a:spcPts val="95"/>
              </a:spcBef>
            </a:pPr>
            <a:r>
              <a:rPr sz="3050" b="1" spc="229" dirty="0">
                <a:latin typeface="Trebuchet MS"/>
                <a:cs typeface="Trebuchet MS"/>
              </a:rPr>
              <a:t>Информирование</a:t>
            </a:r>
            <a:r>
              <a:rPr sz="3050" b="1" spc="-105" dirty="0">
                <a:latin typeface="Trebuchet MS"/>
                <a:cs typeface="Trebuchet MS"/>
              </a:rPr>
              <a:t> </a:t>
            </a:r>
            <a:r>
              <a:rPr sz="3050" b="1" spc="215" dirty="0">
                <a:latin typeface="Trebuchet MS"/>
                <a:cs typeface="Trebuchet MS"/>
              </a:rPr>
              <a:t>работников</a:t>
            </a:r>
            <a:r>
              <a:rPr sz="3050" b="1" spc="-105" dirty="0">
                <a:latin typeface="Trebuchet MS"/>
                <a:cs typeface="Trebuchet MS"/>
              </a:rPr>
              <a:t> </a:t>
            </a:r>
            <a:r>
              <a:rPr sz="3050" b="1" spc="204" dirty="0">
                <a:latin typeface="Trebuchet MS"/>
                <a:cs typeface="Trebuchet MS"/>
              </a:rPr>
              <a:t>учреждений</a:t>
            </a:r>
            <a:r>
              <a:rPr sz="3050" b="1" spc="-105" dirty="0">
                <a:latin typeface="Trebuchet MS"/>
                <a:cs typeface="Trebuchet MS"/>
              </a:rPr>
              <a:t> </a:t>
            </a:r>
            <a:r>
              <a:rPr sz="3050" b="1" spc="380" dirty="0">
                <a:latin typeface="Trebuchet MS"/>
                <a:cs typeface="Trebuchet MS"/>
              </a:rPr>
              <a:t>и</a:t>
            </a:r>
            <a:r>
              <a:rPr sz="3050" b="1" spc="-105" dirty="0">
                <a:latin typeface="Trebuchet MS"/>
                <a:cs typeface="Trebuchet MS"/>
              </a:rPr>
              <a:t> </a:t>
            </a:r>
            <a:r>
              <a:rPr sz="3050" b="1" spc="200" dirty="0">
                <a:latin typeface="Trebuchet MS"/>
                <a:cs typeface="Trebuchet MS"/>
              </a:rPr>
              <a:t>организаций,</a:t>
            </a:r>
            <a:r>
              <a:rPr sz="3050" b="1" spc="-105" dirty="0">
                <a:latin typeface="Trebuchet MS"/>
                <a:cs typeface="Trebuchet MS"/>
              </a:rPr>
              <a:t> </a:t>
            </a:r>
            <a:r>
              <a:rPr sz="3050" b="1" spc="130" dirty="0">
                <a:latin typeface="Trebuchet MS"/>
                <a:cs typeface="Trebuchet MS"/>
              </a:rPr>
              <a:t>предостав- </a:t>
            </a:r>
            <a:r>
              <a:rPr sz="3050" b="1" spc="-900" dirty="0">
                <a:latin typeface="Trebuchet MS"/>
                <a:cs typeface="Trebuchet MS"/>
              </a:rPr>
              <a:t> </a:t>
            </a:r>
            <a:r>
              <a:rPr sz="3050" b="1" spc="265" dirty="0">
                <a:latin typeface="Trebuchet MS"/>
                <a:cs typeface="Trebuchet MS"/>
              </a:rPr>
              <a:t>ляющих</a:t>
            </a:r>
            <a:r>
              <a:rPr sz="3050" b="1" spc="-125" dirty="0">
                <a:latin typeface="Trebuchet MS"/>
                <a:cs typeface="Trebuchet MS"/>
              </a:rPr>
              <a:t> </a:t>
            </a:r>
            <a:r>
              <a:rPr sz="3050" b="1" spc="175" dirty="0">
                <a:latin typeface="Trebuchet MS"/>
                <a:cs typeface="Trebuchet MS"/>
              </a:rPr>
              <a:t>сервисы</a:t>
            </a:r>
            <a:endParaRPr sz="30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rebuchet MS"/>
              <a:cs typeface="Trebuchet MS"/>
            </a:endParaRPr>
          </a:p>
          <a:p>
            <a:pPr marL="12700" marR="5080">
              <a:lnSpc>
                <a:spcPct val="116799"/>
              </a:lnSpc>
            </a:pPr>
            <a:r>
              <a:rPr sz="3050" spc="-65" dirty="0">
                <a:latin typeface="Verdana"/>
                <a:cs typeface="Verdana"/>
              </a:rPr>
              <a:t>Работа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20" dirty="0">
                <a:latin typeface="Verdana"/>
                <a:cs typeface="Verdana"/>
              </a:rPr>
              <a:t>по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35" dirty="0">
                <a:latin typeface="Verdana"/>
                <a:cs typeface="Verdana"/>
              </a:rPr>
              <a:t>информированию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70" dirty="0">
                <a:latin typeface="Verdana"/>
                <a:cs typeface="Verdana"/>
              </a:rPr>
              <a:t>медицинских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80" dirty="0">
                <a:latin typeface="Verdana"/>
                <a:cs typeface="Verdana"/>
              </a:rPr>
              <a:t>специалистов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5" dirty="0">
                <a:latin typeface="Verdana"/>
                <a:cs typeface="Verdana"/>
              </a:rPr>
              <a:t>о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85" dirty="0">
                <a:latin typeface="Verdana"/>
                <a:cs typeface="Verdana"/>
              </a:rPr>
              <a:t>трансгендерных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125" dirty="0">
                <a:latin typeface="Verdana"/>
                <a:cs typeface="Verdana"/>
              </a:rPr>
              <a:t>людях</a:t>
            </a:r>
            <a:r>
              <a:rPr sz="3050" spc="-265" dirty="0">
                <a:latin typeface="Verdana"/>
                <a:cs typeface="Verdana"/>
              </a:rPr>
              <a:t> </a:t>
            </a:r>
            <a:r>
              <a:rPr sz="3050" spc="-100" dirty="0">
                <a:latin typeface="Verdana"/>
                <a:cs typeface="Verdana"/>
              </a:rPr>
              <a:t>должна </a:t>
            </a:r>
            <a:r>
              <a:rPr sz="3050" spc="-1055" dirty="0">
                <a:latin typeface="Verdana"/>
                <a:cs typeface="Verdana"/>
              </a:rPr>
              <a:t> </a:t>
            </a:r>
            <a:r>
              <a:rPr sz="3050" spc="-30" dirty="0">
                <a:latin typeface="Verdana"/>
                <a:cs typeface="Verdana"/>
              </a:rPr>
              <a:t>быть </a:t>
            </a:r>
            <a:r>
              <a:rPr sz="3050" spc="-50" dirty="0">
                <a:latin typeface="Verdana"/>
                <a:cs typeface="Verdana"/>
              </a:rPr>
              <a:t>систематичной </a:t>
            </a:r>
            <a:r>
              <a:rPr sz="3050" spc="-5" dirty="0">
                <a:latin typeface="Verdana"/>
                <a:cs typeface="Verdana"/>
              </a:rPr>
              <a:t>и </a:t>
            </a:r>
            <a:r>
              <a:rPr sz="3050" spc="-95" dirty="0">
                <a:latin typeface="Verdana"/>
                <a:cs typeface="Verdana"/>
              </a:rPr>
              <a:t>являться </a:t>
            </a:r>
            <a:r>
              <a:rPr sz="3050" spc="-50" dirty="0">
                <a:latin typeface="Verdana"/>
                <a:cs typeface="Verdana"/>
              </a:rPr>
              <a:t>частью </a:t>
            </a:r>
            <a:r>
              <a:rPr sz="3050" spc="-60" dirty="0">
                <a:latin typeface="Verdana"/>
                <a:cs typeface="Verdana"/>
              </a:rPr>
              <a:t>базового медицинского </a:t>
            </a:r>
            <a:r>
              <a:rPr sz="3050" spc="-80" dirty="0">
                <a:latin typeface="Verdana"/>
                <a:cs typeface="Verdana"/>
              </a:rPr>
              <a:t>образования. </a:t>
            </a:r>
            <a:r>
              <a:rPr sz="3050" spc="35" dirty="0">
                <a:latin typeface="Verdana"/>
                <a:cs typeface="Verdana"/>
              </a:rPr>
              <a:t>Помимо </a:t>
            </a:r>
            <a:r>
              <a:rPr sz="3050" spc="40" dirty="0">
                <a:latin typeface="Verdana"/>
                <a:cs typeface="Verdana"/>
              </a:rPr>
              <a:t> </a:t>
            </a:r>
            <a:r>
              <a:rPr sz="3050" spc="-120" dirty="0">
                <a:latin typeface="Verdana"/>
                <a:cs typeface="Verdana"/>
              </a:rPr>
              <a:t>этого, </a:t>
            </a:r>
            <a:r>
              <a:rPr sz="3050" spc="-60" dirty="0">
                <a:latin typeface="Verdana"/>
                <a:cs typeface="Verdana"/>
              </a:rPr>
              <a:t>медицинские </a:t>
            </a:r>
            <a:r>
              <a:rPr sz="3050" spc="-110" dirty="0">
                <a:latin typeface="Verdana"/>
                <a:cs typeface="Verdana"/>
              </a:rPr>
              <a:t>специалисты, </a:t>
            </a:r>
            <a:r>
              <a:rPr sz="3050" spc="-95" dirty="0">
                <a:latin typeface="Verdana"/>
                <a:cs typeface="Verdana"/>
              </a:rPr>
              <a:t>сталкивающиеся </a:t>
            </a:r>
            <a:r>
              <a:rPr sz="3050" spc="-65" dirty="0">
                <a:latin typeface="Verdana"/>
                <a:cs typeface="Verdana"/>
              </a:rPr>
              <a:t>в </a:t>
            </a:r>
            <a:r>
              <a:rPr sz="3050" spc="-70" dirty="0">
                <a:latin typeface="Verdana"/>
                <a:cs typeface="Verdana"/>
              </a:rPr>
              <a:t>своей </a:t>
            </a:r>
            <a:r>
              <a:rPr sz="3050" spc="-65" dirty="0">
                <a:latin typeface="Verdana"/>
                <a:cs typeface="Verdana"/>
              </a:rPr>
              <a:t>работе </a:t>
            </a:r>
            <a:r>
              <a:rPr sz="3050" spc="-165" dirty="0">
                <a:latin typeface="Verdana"/>
                <a:cs typeface="Verdana"/>
              </a:rPr>
              <a:t>с </a:t>
            </a:r>
            <a:r>
              <a:rPr sz="3050" spc="-55" dirty="0">
                <a:latin typeface="Verdana"/>
                <a:cs typeface="Verdana"/>
              </a:rPr>
              <a:t>трансгендерными </a:t>
            </a:r>
            <a:r>
              <a:rPr sz="3050" spc="-50" dirty="0">
                <a:latin typeface="Verdana"/>
                <a:cs typeface="Verdana"/>
              </a:rPr>
              <a:t> </a:t>
            </a:r>
            <a:r>
              <a:rPr sz="3050" spc="-215" dirty="0">
                <a:latin typeface="Verdana"/>
                <a:cs typeface="Verdana"/>
              </a:rPr>
              <a:t>к</a:t>
            </a:r>
            <a:r>
              <a:rPr sz="3050" spc="-145" dirty="0">
                <a:latin typeface="Verdana"/>
                <a:cs typeface="Verdana"/>
              </a:rPr>
              <a:t>л</a:t>
            </a:r>
            <a:r>
              <a:rPr sz="3050" spc="-10" dirty="0">
                <a:latin typeface="Verdana"/>
                <a:cs typeface="Verdana"/>
              </a:rPr>
              <a:t>и</a:t>
            </a:r>
            <a:r>
              <a:rPr sz="3050" spc="-100" dirty="0">
                <a:latin typeface="Verdana"/>
                <a:cs typeface="Verdana"/>
              </a:rPr>
              <a:t>е</a:t>
            </a:r>
            <a:r>
              <a:rPr sz="3050" dirty="0">
                <a:latin typeface="Verdana"/>
                <a:cs typeface="Verdana"/>
              </a:rPr>
              <a:t>н</a:t>
            </a:r>
            <a:r>
              <a:rPr sz="3050" spc="-85" dirty="0">
                <a:latin typeface="Verdana"/>
                <a:cs typeface="Verdana"/>
              </a:rPr>
              <a:t>т</a:t>
            </a:r>
            <a:r>
              <a:rPr sz="3050" spc="-130" dirty="0">
                <a:latin typeface="Verdana"/>
                <a:cs typeface="Verdana"/>
              </a:rPr>
              <a:t>а</a:t>
            </a:r>
            <a:r>
              <a:rPr sz="3050" spc="130" dirty="0">
                <a:latin typeface="Verdana"/>
                <a:cs typeface="Verdana"/>
              </a:rPr>
              <a:t>м</a:t>
            </a:r>
            <a:r>
              <a:rPr sz="3050" spc="-10" dirty="0">
                <a:latin typeface="Verdana"/>
                <a:cs typeface="Verdana"/>
              </a:rPr>
              <a:t>и</a:t>
            </a:r>
            <a:r>
              <a:rPr sz="3050" spc="-360" dirty="0">
                <a:latin typeface="Verdana"/>
                <a:cs typeface="Verdana"/>
              </a:rPr>
              <a:t>,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145" dirty="0">
                <a:latin typeface="Verdana"/>
                <a:cs typeface="Verdana"/>
              </a:rPr>
              <a:t>д</a:t>
            </a:r>
            <a:r>
              <a:rPr sz="3050" dirty="0">
                <a:latin typeface="Verdana"/>
                <a:cs typeface="Verdana"/>
              </a:rPr>
              <a:t>о</a:t>
            </a:r>
            <a:r>
              <a:rPr sz="3050" spc="-145" dirty="0">
                <a:latin typeface="Verdana"/>
                <a:cs typeface="Verdana"/>
              </a:rPr>
              <a:t>л</a:t>
            </a:r>
            <a:r>
              <a:rPr sz="3050" spc="-175" dirty="0">
                <a:latin typeface="Verdana"/>
                <a:cs typeface="Verdana"/>
              </a:rPr>
              <a:t>ж</a:t>
            </a:r>
            <a:r>
              <a:rPr sz="3050" dirty="0">
                <a:latin typeface="Verdana"/>
                <a:cs typeface="Verdana"/>
              </a:rPr>
              <a:t>н</a:t>
            </a:r>
            <a:r>
              <a:rPr sz="3050" spc="-55" dirty="0">
                <a:latin typeface="Verdana"/>
                <a:cs typeface="Verdana"/>
              </a:rPr>
              <a:t>ы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40" dirty="0">
                <a:latin typeface="Verdana"/>
                <a:cs typeface="Verdana"/>
              </a:rPr>
              <a:t>п</a:t>
            </a:r>
            <a:r>
              <a:rPr sz="3050" dirty="0">
                <a:latin typeface="Verdana"/>
                <a:cs typeface="Verdana"/>
              </a:rPr>
              <a:t>о</a:t>
            </a:r>
            <a:r>
              <a:rPr sz="3050" spc="-145" dirty="0">
                <a:latin typeface="Verdana"/>
                <a:cs typeface="Verdana"/>
              </a:rPr>
              <a:t>л</a:t>
            </a:r>
            <a:r>
              <a:rPr sz="3050" spc="-260" dirty="0">
                <a:latin typeface="Verdana"/>
                <a:cs typeface="Verdana"/>
              </a:rPr>
              <a:t>у</a:t>
            </a:r>
            <a:r>
              <a:rPr sz="3050" spc="15" dirty="0">
                <a:latin typeface="Verdana"/>
                <a:cs typeface="Verdana"/>
              </a:rPr>
              <a:t>ч</a:t>
            </a:r>
            <a:r>
              <a:rPr sz="3050" spc="-130" dirty="0">
                <a:latin typeface="Verdana"/>
                <a:cs typeface="Verdana"/>
              </a:rPr>
              <a:t>а</a:t>
            </a:r>
            <a:r>
              <a:rPr sz="3050" spc="-85" dirty="0">
                <a:latin typeface="Verdana"/>
                <a:cs typeface="Verdana"/>
              </a:rPr>
              <a:t>т</a:t>
            </a:r>
            <a:r>
              <a:rPr sz="3050" spc="75" dirty="0">
                <a:latin typeface="Verdana"/>
                <a:cs typeface="Verdana"/>
              </a:rPr>
              <a:t>ь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10" dirty="0">
                <a:latin typeface="Verdana"/>
                <a:cs typeface="Verdana"/>
              </a:rPr>
              <a:t>и</a:t>
            </a:r>
            <a:r>
              <a:rPr sz="3050" dirty="0">
                <a:latin typeface="Verdana"/>
                <a:cs typeface="Verdana"/>
              </a:rPr>
              <a:t>н</a:t>
            </a:r>
            <a:r>
              <a:rPr sz="3050" spc="-375" dirty="0">
                <a:latin typeface="Verdana"/>
                <a:cs typeface="Verdana"/>
              </a:rPr>
              <a:t>ф</a:t>
            </a:r>
            <a:r>
              <a:rPr sz="3050" dirty="0">
                <a:latin typeface="Verdana"/>
                <a:cs typeface="Verdana"/>
              </a:rPr>
              <a:t>о</a:t>
            </a:r>
            <a:r>
              <a:rPr sz="3050" spc="-20" dirty="0">
                <a:latin typeface="Verdana"/>
                <a:cs typeface="Verdana"/>
              </a:rPr>
              <a:t>р</a:t>
            </a:r>
            <a:r>
              <a:rPr sz="3050" spc="130" dirty="0">
                <a:latin typeface="Verdana"/>
                <a:cs typeface="Verdana"/>
              </a:rPr>
              <a:t>м</a:t>
            </a:r>
            <a:r>
              <a:rPr sz="3050" spc="-130" dirty="0">
                <a:latin typeface="Verdana"/>
                <a:cs typeface="Verdana"/>
              </a:rPr>
              <a:t>а</a:t>
            </a:r>
            <a:r>
              <a:rPr sz="3050" spc="-45" dirty="0">
                <a:latin typeface="Verdana"/>
                <a:cs typeface="Verdana"/>
              </a:rPr>
              <a:t>ц</a:t>
            </a:r>
            <a:r>
              <a:rPr sz="3050" spc="-10" dirty="0">
                <a:latin typeface="Verdana"/>
                <a:cs typeface="Verdana"/>
              </a:rPr>
              <a:t>и</a:t>
            </a:r>
            <a:r>
              <a:rPr sz="3050" spc="-5" dirty="0">
                <a:latin typeface="Verdana"/>
                <a:cs typeface="Verdana"/>
              </a:rPr>
              <a:t>ю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215" dirty="0">
                <a:latin typeface="Verdana"/>
                <a:cs typeface="Verdana"/>
              </a:rPr>
              <a:t>к</a:t>
            </a:r>
            <a:r>
              <a:rPr sz="3050" spc="-130" dirty="0">
                <a:latin typeface="Verdana"/>
                <a:cs typeface="Verdana"/>
              </a:rPr>
              <a:t>а</a:t>
            </a:r>
            <a:r>
              <a:rPr sz="3050" spc="-210" dirty="0">
                <a:latin typeface="Verdana"/>
                <a:cs typeface="Verdana"/>
              </a:rPr>
              <a:t>к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dirty="0">
                <a:latin typeface="Verdana"/>
                <a:cs typeface="Verdana"/>
              </a:rPr>
              <a:t>о</a:t>
            </a:r>
            <a:r>
              <a:rPr sz="3050" spc="-40" dirty="0">
                <a:latin typeface="Verdana"/>
                <a:cs typeface="Verdana"/>
              </a:rPr>
              <a:t>б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160" dirty="0">
                <a:latin typeface="Verdana"/>
                <a:cs typeface="Verdana"/>
              </a:rPr>
              <a:t>э</a:t>
            </a:r>
            <a:r>
              <a:rPr sz="3050" spc="-85" dirty="0">
                <a:latin typeface="Verdana"/>
                <a:cs typeface="Verdana"/>
              </a:rPr>
              <a:t>т</a:t>
            </a:r>
            <a:r>
              <a:rPr sz="3050" spc="-10" dirty="0">
                <a:latin typeface="Verdana"/>
                <a:cs typeface="Verdana"/>
              </a:rPr>
              <a:t>и</a:t>
            </a:r>
            <a:r>
              <a:rPr sz="3050" spc="-215" dirty="0">
                <a:latin typeface="Verdana"/>
                <a:cs typeface="Verdana"/>
              </a:rPr>
              <a:t>к</a:t>
            </a:r>
            <a:r>
              <a:rPr sz="3050" spc="-95" dirty="0">
                <a:latin typeface="Verdana"/>
                <a:cs typeface="Verdana"/>
              </a:rPr>
              <a:t>е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20" dirty="0">
                <a:latin typeface="Verdana"/>
                <a:cs typeface="Verdana"/>
              </a:rPr>
              <a:t>р</a:t>
            </a:r>
            <a:r>
              <a:rPr sz="3050" spc="-130" dirty="0">
                <a:latin typeface="Verdana"/>
                <a:cs typeface="Verdana"/>
              </a:rPr>
              <a:t>а</a:t>
            </a:r>
            <a:r>
              <a:rPr sz="3050" spc="-45" dirty="0">
                <a:latin typeface="Verdana"/>
                <a:cs typeface="Verdana"/>
              </a:rPr>
              <a:t>б</a:t>
            </a:r>
            <a:r>
              <a:rPr sz="3050" dirty="0">
                <a:latin typeface="Verdana"/>
                <a:cs typeface="Verdana"/>
              </a:rPr>
              <a:t>о</a:t>
            </a:r>
            <a:r>
              <a:rPr sz="3050" spc="-85" dirty="0">
                <a:latin typeface="Verdana"/>
                <a:cs typeface="Verdana"/>
              </a:rPr>
              <a:t>т</a:t>
            </a:r>
            <a:r>
              <a:rPr sz="3050" spc="-55" dirty="0">
                <a:latin typeface="Verdana"/>
                <a:cs typeface="Verdana"/>
              </a:rPr>
              <a:t>ы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165" dirty="0">
                <a:latin typeface="Verdana"/>
                <a:cs typeface="Verdana"/>
              </a:rPr>
              <a:t>с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85" dirty="0">
                <a:latin typeface="Verdana"/>
                <a:cs typeface="Verdana"/>
              </a:rPr>
              <a:t>т</a:t>
            </a:r>
            <a:r>
              <a:rPr sz="3050" spc="-20" dirty="0">
                <a:latin typeface="Verdana"/>
                <a:cs typeface="Verdana"/>
              </a:rPr>
              <a:t>р</a:t>
            </a:r>
            <a:r>
              <a:rPr sz="3050" spc="-130" dirty="0">
                <a:latin typeface="Verdana"/>
                <a:cs typeface="Verdana"/>
              </a:rPr>
              <a:t>а</a:t>
            </a:r>
            <a:r>
              <a:rPr sz="3050" dirty="0">
                <a:latin typeface="Verdana"/>
                <a:cs typeface="Verdana"/>
              </a:rPr>
              <a:t>н</a:t>
            </a:r>
            <a:r>
              <a:rPr sz="3050" spc="-170" dirty="0">
                <a:latin typeface="Verdana"/>
                <a:cs typeface="Verdana"/>
              </a:rPr>
              <a:t>с</a:t>
            </a:r>
            <a:r>
              <a:rPr sz="3050" spc="-125" dirty="0">
                <a:latin typeface="Verdana"/>
                <a:cs typeface="Verdana"/>
              </a:rPr>
              <a:t>г</a:t>
            </a:r>
            <a:r>
              <a:rPr sz="3050" spc="-100" dirty="0">
                <a:latin typeface="Verdana"/>
                <a:cs typeface="Verdana"/>
              </a:rPr>
              <a:t>е</a:t>
            </a:r>
            <a:r>
              <a:rPr sz="3050" dirty="0">
                <a:latin typeface="Verdana"/>
                <a:cs typeface="Verdana"/>
              </a:rPr>
              <a:t>н</a:t>
            </a:r>
            <a:r>
              <a:rPr sz="3050" spc="-145" dirty="0">
                <a:latin typeface="Verdana"/>
                <a:cs typeface="Verdana"/>
              </a:rPr>
              <a:t>д</a:t>
            </a:r>
            <a:r>
              <a:rPr sz="3050" spc="-100" dirty="0">
                <a:latin typeface="Verdana"/>
                <a:cs typeface="Verdana"/>
              </a:rPr>
              <a:t>е</a:t>
            </a:r>
            <a:r>
              <a:rPr sz="3050" spc="-20" dirty="0">
                <a:latin typeface="Verdana"/>
                <a:cs typeface="Verdana"/>
              </a:rPr>
              <a:t>р</a:t>
            </a:r>
            <a:r>
              <a:rPr sz="3050" dirty="0">
                <a:latin typeface="Verdana"/>
                <a:cs typeface="Verdana"/>
              </a:rPr>
              <a:t>н</a:t>
            </a:r>
            <a:r>
              <a:rPr sz="3050" spc="-60" dirty="0">
                <a:latin typeface="Verdana"/>
                <a:cs typeface="Verdana"/>
              </a:rPr>
              <a:t>ы</a:t>
            </a:r>
            <a:r>
              <a:rPr sz="3050" spc="130" dirty="0">
                <a:latin typeface="Verdana"/>
                <a:cs typeface="Verdana"/>
              </a:rPr>
              <a:t>м</a:t>
            </a:r>
            <a:r>
              <a:rPr sz="3050" spc="-5" dirty="0">
                <a:latin typeface="Verdana"/>
                <a:cs typeface="Verdana"/>
              </a:rPr>
              <a:t>и  </a:t>
            </a:r>
            <a:r>
              <a:rPr sz="3050" spc="-65" dirty="0">
                <a:latin typeface="Verdana"/>
                <a:cs typeface="Verdana"/>
              </a:rPr>
              <a:t>людьми,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140" dirty="0">
                <a:latin typeface="Verdana"/>
                <a:cs typeface="Verdana"/>
              </a:rPr>
              <a:t>так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5" dirty="0">
                <a:latin typeface="Verdana"/>
                <a:cs typeface="Verdana"/>
              </a:rPr>
              <a:t>и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5" dirty="0">
                <a:latin typeface="Verdana"/>
                <a:cs typeface="Verdana"/>
              </a:rPr>
              <a:t>о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120" dirty="0">
                <a:latin typeface="Verdana"/>
                <a:cs typeface="Verdana"/>
              </a:rPr>
              <a:t>специфике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90" dirty="0">
                <a:latin typeface="Verdana"/>
                <a:cs typeface="Verdana"/>
              </a:rPr>
              <a:t>оказания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50" dirty="0">
                <a:latin typeface="Verdana"/>
                <a:cs typeface="Verdana"/>
              </a:rPr>
              <a:t>медицинской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20" dirty="0">
                <a:latin typeface="Verdana"/>
                <a:cs typeface="Verdana"/>
              </a:rPr>
              <a:t>помощи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60" dirty="0">
                <a:latin typeface="Verdana"/>
                <a:cs typeface="Verdana"/>
              </a:rPr>
              <a:t>трансгендерным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100" dirty="0">
                <a:latin typeface="Verdana"/>
                <a:cs typeface="Verdana"/>
              </a:rPr>
              <a:t>людям.</a:t>
            </a:r>
            <a:endParaRPr sz="30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00">
              <a:latin typeface="Verdana"/>
              <a:cs typeface="Verdana"/>
            </a:endParaRPr>
          </a:p>
          <a:p>
            <a:pPr marL="12700" marR="961390">
              <a:lnSpc>
                <a:spcPct val="116799"/>
              </a:lnSpc>
            </a:pPr>
            <a:r>
              <a:rPr sz="3050" spc="-40" dirty="0">
                <a:latin typeface="Verdana"/>
                <a:cs typeface="Verdana"/>
              </a:rPr>
              <a:t>Информирование </a:t>
            </a:r>
            <a:r>
              <a:rPr sz="3050" spc="-90" dirty="0">
                <a:latin typeface="Verdana"/>
                <a:cs typeface="Verdana"/>
              </a:rPr>
              <a:t>сотрудников СПИД-центров </a:t>
            </a:r>
            <a:r>
              <a:rPr sz="3050" spc="-5" dirty="0">
                <a:latin typeface="Verdana"/>
                <a:cs typeface="Verdana"/>
              </a:rPr>
              <a:t>и </a:t>
            </a:r>
            <a:r>
              <a:rPr sz="3050" spc="-100" dirty="0">
                <a:latin typeface="Verdana"/>
                <a:cs typeface="Verdana"/>
              </a:rPr>
              <a:t>ВИЧ-сервисных </a:t>
            </a:r>
            <a:r>
              <a:rPr sz="3050" spc="-55" dirty="0">
                <a:latin typeface="Verdana"/>
                <a:cs typeface="Verdana"/>
              </a:rPr>
              <a:t>организаций </a:t>
            </a:r>
            <a:r>
              <a:rPr sz="3050" spc="-140" dirty="0">
                <a:latin typeface="Verdana"/>
                <a:cs typeface="Verdana"/>
              </a:rPr>
              <a:t>также </a:t>
            </a:r>
            <a:r>
              <a:rPr sz="3050" spc="-1060" dirty="0">
                <a:latin typeface="Verdana"/>
                <a:cs typeface="Verdana"/>
              </a:rPr>
              <a:t> </a:t>
            </a:r>
            <a:r>
              <a:rPr sz="3050" spc="-75" dirty="0">
                <a:latin typeface="Verdana"/>
                <a:cs typeface="Verdana"/>
              </a:rPr>
              <a:t>должно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80" dirty="0">
                <a:latin typeface="Verdana"/>
                <a:cs typeface="Verdana"/>
              </a:rPr>
              <a:t>давать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80" dirty="0">
                <a:latin typeface="Verdana"/>
                <a:cs typeface="Verdana"/>
              </a:rPr>
              <a:t>четкое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15" dirty="0">
                <a:latin typeface="Verdana"/>
                <a:cs typeface="Verdana"/>
              </a:rPr>
              <a:t>понимание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85" dirty="0">
                <a:latin typeface="Verdana"/>
                <a:cs typeface="Verdana"/>
              </a:rPr>
              <a:t>всей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60" dirty="0">
                <a:latin typeface="Verdana"/>
                <a:cs typeface="Verdana"/>
              </a:rPr>
              <a:t>вариативности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130" dirty="0">
                <a:latin typeface="Verdana"/>
                <a:cs typeface="Verdana"/>
              </a:rPr>
              <a:t>группы,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95" dirty="0">
                <a:latin typeface="Verdana"/>
                <a:cs typeface="Verdana"/>
              </a:rPr>
              <a:t>ее</a:t>
            </a:r>
            <a:r>
              <a:rPr sz="3050" spc="-270" dirty="0">
                <a:latin typeface="Verdana"/>
                <a:cs typeface="Verdana"/>
              </a:rPr>
              <a:t> </a:t>
            </a:r>
            <a:r>
              <a:rPr sz="3050" spc="-135" dirty="0">
                <a:latin typeface="Verdana"/>
                <a:cs typeface="Verdana"/>
              </a:rPr>
              <a:t>практик,</a:t>
            </a:r>
            <a:r>
              <a:rPr sz="3050" spc="-275" dirty="0">
                <a:latin typeface="Verdana"/>
                <a:cs typeface="Verdana"/>
              </a:rPr>
              <a:t> </a:t>
            </a:r>
            <a:r>
              <a:rPr sz="3050" spc="-80" dirty="0">
                <a:latin typeface="Verdana"/>
                <a:cs typeface="Verdana"/>
              </a:rPr>
              <a:t>телесного </a:t>
            </a:r>
            <a:r>
              <a:rPr sz="3050" spc="-1055" dirty="0">
                <a:latin typeface="Verdana"/>
                <a:cs typeface="Verdana"/>
              </a:rPr>
              <a:t> </a:t>
            </a:r>
            <a:r>
              <a:rPr sz="3050" spc="-65" dirty="0">
                <a:latin typeface="Verdana"/>
                <a:cs typeface="Verdana"/>
              </a:rPr>
              <a:t>многообразия, </a:t>
            </a:r>
            <a:r>
              <a:rPr sz="3050" spc="-80" dirty="0">
                <a:latin typeface="Verdana"/>
                <a:cs typeface="Verdana"/>
              </a:rPr>
              <a:t>потребностей, </a:t>
            </a:r>
            <a:r>
              <a:rPr sz="3050" spc="-125" dirty="0">
                <a:latin typeface="Verdana"/>
                <a:cs typeface="Verdana"/>
              </a:rPr>
              <a:t>а </a:t>
            </a:r>
            <a:r>
              <a:rPr sz="3050" spc="-140" dirty="0">
                <a:latin typeface="Verdana"/>
                <a:cs typeface="Verdana"/>
              </a:rPr>
              <a:t>также </a:t>
            </a:r>
            <a:r>
              <a:rPr sz="3050" spc="-75" dirty="0">
                <a:latin typeface="Verdana"/>
                <a:cs typeface="Verdana"/>
              </a:rPr>
              <a:t>барьеров, </a:t>
            </a:r>
            <a:r>
              <a:rPr sz="3050" spc="-100" dirty="0">
                <a:latin typeface="Verdana"/>
                <a:cs typeface="Verdana"/>
              </a:rPr>
              <a:t>связанных </a:t>
            </a:r>
            <a:r>
              <a:rPr sz="3050" spc="-165" dirty="0">
                <a:latin typeface="Verdana"/>
                <a:cs typeface="Verdana"/>
              </a:rPr>
              <a:t>с </a:t>
            </a:r>
            <a:r>
              <a:rPr sz="3050" spc="-50" dirty="0">
                <a:latin typeface="Verdana"/>
                <a:cs typeface="Verdana"/>
              </a:rPr>
              <a:t>получением </a:t>
            </a:r>
            <a:r>
              <a:rPr sz="3050" spc="-100" dirty="0">
                <a:latin typeface="Verdana"/>
                <a:cs typeface="Verdana"/>
              </a:rPr>
              <a:t>гендерно- </a:t>
            </a:r>
            <a:r>
              <a:rPr sz="3050" spc="-1060" dirty="0">
                <a:latin typeface="Verdana"/>
                <a:cs typeface="Verdana"/>
              </a:rPr>
              <a:t> </a:t>
            </a:r>
            <a:r>
              <a:rPr sz="3050" spc="-85" dirty="0">
                <a:latin typeface="Verdana"/>
                <a:cs typeface="Verdana"/>
              </a:rPr>
              <a:t>аффирмативной</a:t>
            </a:r>
            <a:r>
              <a:rPr sz="3050" spc="-280" dirty="0">
                <a:latin typeface="Verdana"/>
                <a:cs typeface="Verdana"/>
              </a:rPr>
              <a:t> </a:t>
            </a:r>
            <a:r>
              <a:rPr sz="3050" spc="-25" dirty="0">
                <a:latin typeface="Verdana"/>
                <a:cs typeface="Verdana"/>
              </a:rPr>
              <a:t>помощи.</a:t>
            </a:r>
            <a:endParaRPr sz="30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644207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305" dirty="0">
                <a:solidFill>
                  <a:srgbClr val="000000"/>
                </a:solidFill>
                <a:latin typeface="Trebuchet MS"/>
                <a:cs typeface="Trebuchet MS"/>
              </a:rPr>
              <a:t>Рекомендации</a:t>
            </a:r>
            <a:endParaRPr sz="69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7693" y="1670213"/>
            <a:ext cx="17392015" cy="7626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73380">
              <a:lnSpc>
                <a:spcPct val="116799"/>
              </a:lnSpc>
              <a:spcBef>
                <a:spcPts val="95"/>
              </a:spcBef>
            </a:pPr>
            <a:r>
              <a:rPr sz="3050" b="1" spc="45" dirty="0">
                <a:latin typeface="Tahoma"/>
                <a:cs typeface="Tahoma"/>
              </a:rPr>
              <a:t>Обеспечение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30" dirty="0">
                <a:latin typeface="Tahoma"/>
                <a:cs typeface="Tahoma"/>
              </a:rPr>
              <a:t>доступа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65" dirty="0">
                <a:latin typeface="Tahoma"/>
                <a:cs typeface="Tahoma"/>
              </a:rPr>
              <a:t>к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50" dirty="0">
                <a:latin typeface="Tahoma"/>
                <a:cs typeface="Tahoma"/>
              </a:rPr>
              <a:t>тестированию,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45" dirty="0">
                <a:latin typeface="Tahoma"/>
                <a:cs typeface="Tahoma"/>
              </a:rPr>
              <a:t>профилактике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225" dirty="0">
                <a:latin typeface="Tahoma"/>
                <a:cs typeface="Tahoma"/>
              </a:rPr>
              <a:t>и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40" dirty="0">
                <a:latin typeface="Tahoma"/>
                <a:cs typeface="Tahoma"/>
              </a:rPr>
              <a:t>лечению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60" dirty="0">
                <a:latin typeface="Tahoma"/>
                <a:cs typeface="Tahoma"/>
              </a:rPr>
              <a:t>ВИЧ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225" dirty="0">
                <a:latin typeface="Tahoma"/>
                <a:cs typeface="Tahoma"/>
              </a:rPr>
              <a:t>и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5" dirty="0">
                <a:latin typeface="Tahoma"/>
                <a:cs typeface="Tahoma"/>
              </a:rPr>
              <a:t>ИППП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5" dirty="0">
                <a:latin typeface="Tahoma"/>
                <a:cs typeface="Tahoma"/>
              </a:rPr>
              <a:t>для </a:t>
            </a:r>
            <a:r>
              <a:rPr sz="3050" b="1" spc="-880" dirty="0">
                <a:latin typeface="Tahoma"/>
                <a:cs typeface="Tahoma"/>
              </a:rPr>
              <a:t> </a:t>
            </a:r>
            <a:r>
              <a:rPr sz="3050" b="1" spc="20" dirty="0">
                <a:latin typeface="Tahoma"/>
                <a:cs typeface="Tahoma"/>
              </a:rPr>
              <a:t>трансгендерных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30" dirty="0">
                <a:latin typeface="Tahoma"/>
                <a:cs typeface="Tahoma"/>
              </a:rPr>
              <a:t>людей</a:t>
            </a:r>
            <a:endParaRPr sz="305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500">
              <a:latin typeface="Tahoma"/>
              <a:cs typeface="Tahoma"/>
            </a:endParaRPr>
          </a:p>
          <a:p>
            <a:pPr marL="12700" marR="149225">
              <a:lnSpc>
                <a:spcPct val="116799"/>
              </a:lnSpc>
            </a:pPr>
            <a:r>
              <a:rPr sz="3050" spc="145" dirty="0">
                <a:latin typeface="Trebuchet MS"/>
                <a:cs typeface="Trebuchet MS"/>
              </a:rPr>
              <a:t>СПИД-центры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25" dirty="0">
                <a:latin typeface="Trebuchet MS"/>
                <a:cs typeface="Trebuchet MS"/>
              </a:rPr>
              <a:t>должны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85" dirty="0">
                <a:latin typeface="Trebuchet MS"/>
                <a:cs typeface="Trebuchet MS"/>
              </a:rPr>
              <a:t>быть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b="1" dirty="0">
                <a:latin typeface="Tahoma"/>
                <a:cs typeface="Tahoma"/>
              </a:rPr>
              <a:t>более</a:t>
            </a:r>
            <a:r>
              <a:rPr sz="3050" b="1" spc="-90" dirty="0">
                <a:latin typeface="Tahoma"/>
                <a:cs typeface="Tahoma"/>
              </a:rPr>
              <a:t> </a:t>
            </a:r>
            <a:r>
              <a:rPr sz="3050" b="1" spc="70" dirty="0">
                <a:latin typeface="Tahoma"/>
                <a:cs typeface="Tahoma"/>
              </a:rPr>
              <a:t>включенными</a:t>
            </a:r>
            <a:r>
              <a:rPr sz="3050" b="1" spc="-90" dirty="0">
                <a:latin typeface="Tahoma"/>
                <a:cs typeface="Tahoma"/>
              </a:rPr>
              <a:t> </a:t>
            </a:r>
            <a:r>
              <a:rPr sz="3050" b="1" spc="110" dirty="0">
                <a:latin typeface="Tahoma"/>
                <a:cs typeface="Tahoma"/>
              </a:rPr>
              <a:t>в</a:t>
            </a:r>
            <a:r>
              <a:rPr sz="3050" b="1" spc="-85" dirty="0">
                <a:latin typeface="Tahoma"/>
                <a:cs typeface="Tahoma"/>
              </a:rPr>
              <a:t> </a:t>
            </a:r>
            <a:r>
              <a:rPr sz="3050" b="1" spc="25" dirty="0">
                <a:latin typeface="Tahoma"/>
                <a:cs typeface="Tahoma"/>
              </a:rPr>
              <a:t>работу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spc="-55" dirty="0">
                <a:latin typeface="Trebuchet MS"/>
                <a:cs typeface="Trebuchet MS"/>
              </a:rPr>
              <a:t>с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130" dirty="0">
                <a:latin typeface="Trebuchet MS"/>
                <a:cs typeface="Trebuchet MS"/>
              </a:rPr>
              <a:t>трансгендерными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00" dirty="0">
                <a:latin typeface="Trebuchet MS"/>
                <a:cs typeface="Trebuchet MS"/>
              </a:rPr>
              <a:t>людьми. </a:t>
            </a:r>
            <a:r>
              <a:rPr sz="3050" spc="-905" dirty="0">
                <a:latin typeface="Trebuchet MS"/>
                <a:cs typeface="Trebuchet MS"/>
              </a:rPr>
              <a:t> </a:t>
            </a:r>
            <a:r>
              <a:rPr sz="3050" spc="120" dirty="0">
                <a:latin typeface="Trebuchet MS"/>
                <a:cs typeface="Trebuchet MS"/>
              </a:rPr>
              <a:t>Сейчас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40" dirty="0">
                <a:latin typeface="Trebuchet MS"/>
                <a:cs typeface="Trebuchet MS"/>
              </a:rPr>
              <a:t>потребности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14" dirty="0">
                <a:latin typeface="Trebuchet MS"/>
                <a:cs typeface="Trebuchet MS"/>
              </a:rPr>
              <a:t>трансгендерных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25" dirty="0">
                <a:latin typeface="Trebuchet MS"/>
                <a:cs typeface="Trebuchet MS"/>
              </a:rPr>
              <a:t>людей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75" dirty="0">
                <a:latin typeface="Trebuchet MS"/>
                <a:cs typeface="Trebuchet MS"/>
              </a:rPr>
              <a:t>в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95" dirty="0">
                <a:latin typeface="Trebuchet MS"/>
                <a:cs typeface="Trebuchet MS"/>
              </a:rPr>
              <a:t>профилактике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204" dirty="0">
                <a:latin typeface="Trebuchet MS"/>
                <a:cs typeface="Trebuchet MS"/>
              </a:rPr>
              <a:t>и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35" dirty="0">
                <a:latin typeface="Trebuchet MS"/>
                <a:cs typeface="Trebuchet MS"/>
              </a:rPr>
              <a:t>тестировании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80" dirty="0">
                <a:latin typeface="Trebuchet MS"/>
                <a:cs typeface="Trebuchet MS"/>
              </a:rPr>
              <a:t>покрывают </a:t>
            </a:r>
            <a:r>
              <a:rPr sz="3050" spc="185" dirty="0">
                <a:latin typeface="Trebuchet MS"/>
                <a:cs typeface="Trebuchet MS"/>
              </a:rPr>
              <a:t> </a:t>
            </a:r>
            <a:r>
              <a:rPr sz="3050" spc="130" dirty="0">
                <a:latin typeface="Trebuchet MS"/>
                <a:cs typeface="Trebuchet MS"/>
              </a:rPr>
              <a:t>только </a:t>
            </a:r>
            <a:r>
              <a:rPr sz="3050" spc="140" dirty="0">
                <a:latin typeface="Trebuchet MS"/>
                <a:cs typeface="Trebuchet MS"/>
              </a:rPr>
              <a:t>неправительственные </a:t>
            </a:r>
            <a:r>
              <a:rPr sz="3050" spc="120" dirty="0">
                <a:latin typeface="Trebuchet MS"/>
                <a:cs typeface="Trebuchet MS"/>
              </a:rPr>
              <a:t>организации, </a:t>
            </a:r>
            <a:r>
              <a:rPr sz="3050" spc="145" dirty="0">
                <a:latin typeface="Trebuchet MS"/>
                <a:cs typeface="Trebuchet MS"/>
              </a:rPr>
              <a:t>СПИД-центры не </a:t>
            </a:r>
            <a:r>
              <a:rPr sz="3050" spc="110" dirty="0">
                <a:latin typeface="Trebuchet MS"/>
                <a:cs typeface="Trebuchet MS"/>
              </a:rPr>
              <a:t>рассматриваются </a:t>
            </a:r>
            <a:r>
              <a:rPr sz="3050" spc="60" dirty="0">
                <a:latin typeface="Trebuchet MS"/>
                <a:cs typeface="Trebuchet MS"/>
              </a:rPr>
              <a:t>как </a:t>
            </a:r>
            <a:r>
              <a:rPr sz="3050" spc="65" dirty="0">
                <a:latin typeface="Trebuchet MS"/>
                <a:cs typeface="Trebuchet MS"/>
              </a:rPr>
              <a:t> </a:t>
            </a:r>
            <a:r>
              <a:rPr sz="3050" spc="135" dirty="0">
                <a:latin typeface="Trebuchet MS"/>
                <a:cs typeface="Trebuchet MS"/>
              </a:rPr>
              <a:t>безопасное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204" dirty="0">
                <a:latin typeface="Trebuchet MS"/>
                <a:cs typeface="Trebuchet MS"/>
              </a:rPr>
              <a:t>и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25" dirty="0">
                <a:latin typeface="Trebuchet MS"/>
                <a:cs typeface="Trebuchet MS"/>
              </a:rPr>
              <a:t>транстактичное</a:t>
            </a:r>
            <a:r>
              <a:rPr sz="3050" spc="-125" dirty="0">
                <a:latin typeface="Trebuchet MS"/>
                <a:cs typeface="Trebuchet MS"/>
              </a:rPr>
              <a:t> </a:t>
            </a:r>
            <a:r>
              <a:rPr sz="3050" spc="85" dirty="0">
                <a:latin typeface="Trebuchet MS"/>
                <a:cs typeface="Trebuchet MS"/>
              </a:rPr>
              <a:t>место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40" dirty="0">
                <a:latin typeface="Trebuchet MS"/>
                <a:cs typeface="Trebuchet MS"/>
              </a:rPr>
              <a:t>для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50" dirty="0">
                <a:latin typeface="Trebuchet MS"/>
                <a:cs typeface="Trebuchet MS"/>
              </a:rPr>
              <a:t>получения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-50" dirty="0">
                <a:latin typeface="Trebuchet MS"/>
                <a:cs typeface="Trebuchet MS"/>
              </a:rPr>
              <a:t>услуг.</a:t>
            </a:r>
            <a:endParaRPr sz="30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rebuchet MS"/>
              <a:cs typeface="Trebuchet MS"/>
            </a:endParaRPr>
          </a:p>
          <a:p>
            <a:pPr marL="12700" marR="5080">
              <a:lnSpc>
                <a:spcPct val="116799"/>
              </a:lnSpc>
            </a:pPr>
            <a:r>
              <a:rPr sz="3050" spc="100" dirty="0">
                <a:latin typeface="Trebuchet MS"/>
                <a:cs typeface="Trebuchet MS"/>
              </a:rPr>
              <a:t>До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50" dirty="0">
                <a:latin typeface="Trebuchet MS"/>
                <a:cs typeface="Trebuchet MS"/>
              </a:rPr>
              <a:t>тех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65" dirty="0">
                <a:latin typeface="Trebuchet MS"/>
                <a:cs typeface="Trebuchet MS"/>
              </a:rPr>
              <a:t>пор,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50" dirty="0">
                <a:latin typeface="Trebuchet MS"/>
                <a:cs typeface="Trebuchet MS"/>
              </a:rPr>
              <a:t>пока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25" dirty="0">
                <a:latin typeface="Trebuchet MS"/>
                <a:cs typeface="Trebuchet MS"/>
              </a:rPr>
              <a:t>трансгендерным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30" dirty="0">
                <a:latin typeface="Trebuchet MS"/>
                <a:cs typeface="Trebuchet MS"/>
              </a:rPr>
              <a:t>людям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90" dirty="0">
                <a:latin typeface="Trebuchet MS"/>
                <a:cs typeface="Trebuchet MS"/>
              </a:rPr>
              <a:t>на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40" dirty="0">
                <a:latin typeface="Trebuchet MS"/>
                <a:cs typeface="Trebuchet MS"/>
              </a:rPr>
              <a:t>законодательном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45" dirty="0">
                <a:latin typeface="Trebuchet MS"/>
                <a:cs typeface="Trebuchet MS"/>
              </a:rPr>
              <a:t>уровне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45" dirty="0">
                <a:latin typeface="Trebuchet MS"/>
                <a:cs typeface="Trebuchet MS"/>
              </a:rPr>
              <a:t>не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55" dirty="0">
                <a:latin typeface="Trebuchet MS"/>
                <a:cs typeface="Trebuchet MS"/>
              </a:rPr>
              <a:t>будет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30" dirty="0">
                <a:latin typeface="Trebuchet MS"/>
                <a:cs typeface="Trebuchet MS"/>
              </a:rPr>
              <a:t>обеспечен </a:t>
            </a:r>
            <a:r>
              <a:rPr sz="3050" spc="135" dirty="0">
                <a:latin typeface="Trebuchet MS"/>
                <a:cs typeface="Trebuchet MS"/>
              </a:rPr>
              <a:t> </a:t>
            </a:r>
            <a:r>
              <a:rPr sz="3050" spc="75" dirty="0">
                <a:latin typeface="Trebuchet MS"/>
                <a:cs typeface="Trebuchet MS"/>
              </a:rPr>
              <a:t>доступ </a:t>
            </a:r>
            <a:r>
              <a:rPr sz="3050" spc="20" dirty="0">
                <a:latin typeface="Trebuchet MS"/>
                <a:cs typeface="Trebuchet MS"/>
              </a:rPr>
              <a:t>к </a:t>
            </a:r>
            <a:r>
              <a:rPr sz="3050" spc="90" dirty="0">
                <a:latin typeface="Trebuchet MS"/>
                <a:cs typeface="Trebuchet MS"/>
              </a:rPr>
              <a:t>смене </a:t>
            </a:r>
            <a:r>
              <a:rPr sz="3050" spc="70" dirty="0">
                <a:latin typeface="Trebuchet MS"/>
                <a:cs typeface="Trebuchet MS"/>
              </a:rPr>
              <a:t>документов, </a:t>
            </a:r>
            <a:r>
              <a:rPr sz="3050" spc="150" dirty="0">
                <a:latin typeface="Trebuchet MS"/>
                <a:cs typeface="Trebuchet MS"/>
              </a:rPr>
              <a:t>необходимо </a:t>
            </a:r>
            <a:r>
              <a:rPr sz="3050" spc="140" dirty="0">
                <a:latin typeface="Trebuchet MS"/>
                <a:cs typeface="Trebuchet MS"/>
              </a:rPr>
              <a:t>максимально </a:t>
            </a:r>
            <a:r>
              <a:rPr sz="3050" spc="145" dirty="0">
                <a:latin typeface="Trebuchet MS"/>
                <a:cs typeface="Trebuchet MS"/>
              </a:rPr>
              <a:t>исключить требование </a:t>
            </a:r>
            <a:r>
              <a:rPr sz="3050" spc="150" dirty="0">
                <a:latin typeface="Trebuchet MS"/>
                <a:cs typeface="Trebuchet MS"/>
              </a:rPr>
              <a:t> </a:t>
            </a:r>
            <a:r>
              <a:rPr sz="3050" spc="135" dirty="0">
                <a:latin typeface="Trebuchet MS"/>
                <a:cs typeface="Trebuchet MS"/>
              </a:rPr>
              <a:t>предъявления</a:t>
            </a:r>
            <a:r>
              <a:rPr sz="3050" spc="-105" dirty="0">
                <a:latin typeface="Trebuchet MS"/>
                <a:cs typeface="Trebuchet MS"/>
              </a:rPr>
              <a:t> </a:t>
            </a:r>
            <a:r>
              <a:rPr sz="3050" spc="114" dirty="0">
                <a:latin typeface="Trebuchet MS"/>
                <a:cs typeface="Trebuchet MS"/>
              </a:rPr>
              <a:t>документов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204" dirty="0">
                <a:latin typeface="Trebuchet MS"/>
                <a:cs typeface="Trebuchet MS"/>
              </a:rPr>
              <a:t>при</a:t>
            </a:r>
            <a:r>
              <a:rPr sz="3050" spc="-105" dirty="0">
                <a:latin typeface="Trebuchet MS"/>
                <a:cs typeface="Trebuchet MS"/>
              </a:rPr>
              <a:t> </a:t>
            </a:r>
            <a:r>
              <a:rPr sz="3050" spc="155" dirty="0">
                <a:latin typeface="Trebuchet MS"/>
                <a:cs typeface="Trebuchet MS"/>
              </a:rPr>
              <a:t>оказании</a:t>
            </a:r>
            <a:r>
              <a:rPr sz="3050" spc="-105" dirty="0">
                <a:latin typeface="Trebuchet MS"/>
                <a:cs typeface="Trebuchet MS"/>
              </a:rPr>
              <a:t> </a:t>
            </a:r>
            <a:r>
              <a:rPr sz="3050" spc="150" dirty="0">
                <a:latin typeface="Trebuchet MS"/>
                <a:cs typeface="Trebuchet MS"/>
              </a:rPr>
              <a:t>помощи,</a:t>
            </a:r>
            <a:r>
              <a:rPr sz="3050" spc="-105" dirty="0">
                <a:latin typeface="Trebuchet MS"/>
                <a:cs typeface="Trebuchet MS"/>
              </a:rPr>
              <a:t> </a:t>
            </a:r>
            <a:r>
              <a:rPr sz="3050" spc="95" dirty="0">
                <a:latin typeface="Trebuchet MS"/>
                <a:cs typeface="Trebuchet MS"/>
              </a:rPr>
              <a:t>тестировании,</a:t>
            </a:r>
            <a:r>
              <a:rPr sz="3050" spc="-105" dirty="0">
                <a:latin typeface="Trebuchet MS"/>
                <a:cs typeface="Trebuchet MS"/>
              </a:rPr>
              <a:t> </a:t>
            </a:r>
            <a:r>
              <a:rPr sz="3050" spc="120" dirty="0">
                <a:latin typeface="Trebuchet MS"/>
                <a:cs typeface="Trebuchet MS"/>
              </a:rPr>
              <a:t>предоставлении</a:t>
            </a:r>
            <a:r>
              <a:rPr sz="3050" spc="-105" dirty="0">
                <a:latin typeface="Trebuchet MS"/>
                <a:cs typeface="Trebuchet MS"/>
              </a:rPr>
              <a:t> </a:t>
            </a:r>
            <a:r>
              <a:rPr sz="3050" spc="45" dirty="0">
                <a:latin typeface="Trebuchet MS"/>
                <a:cs typeface="Trebuchet MS"/>
              </a:rPr>
              <a:t>средств </a:t>
            </a:r>
            <a:r>
              <a:rPr sz="3050" spc="-900" dirty="0">
                <a:latin typeface="Trebuchet MS"/>
                <a:cs typeface="Trebuchet MS"/>
              </a:rPr>
              <a:t> </a:t>
            </a:r>
            <a:r>
              <a:rPr sz="3050" spc="110" dirty="0">
                <a:latin typeface="Trebuchet MS"/>
                <a:cs typeface="Trebuchet MS"/>
              </a:rPr>
              <a:t>защиты, </a:t>
            </a:r>
            <a:r>
              <a:rPr sz="3050" spc="90" dirty="0">
                <a:latin typeface="Trebuchet MS"/>
                <a:cs typeface="Trebuchet MS"/>
              </a:rPr>
              <a:t>лечении. </a:t>
            </a:r>
            <a:r>
              <a:rPr sz="3050" spc="-65" dirty="0">
                <a:latin typeface="Trebuchet MS"/>
                <a:cs typeface="Trebuchet MS"/>
              </a:rPr>
              <a:t>Там, </a:t>
            </a:r>
            <a:r>
              <a:rPr sz="3050" spc="10" dirty="0">
                <a:latin typeface="Trebuchet MS"/>
                <a:cs typeface="Trebuchet MS"/>
              </a:rPr>
              <a:t>где </a:t>
            </a:r>
            <a:r>
              <a:rPr sz="3050" spc="160" dirty="0">
                <a:latin typeface="Trebuchet MS"/>
                <a:cs typeface="Trebuchet MS"/>
              </a:rPr>
              <a:t>невозможно </a:t>
            </a:r>
            <a:r>
              <a:rPr sz="3050" spc="170" dirty="0">
                <a:latin typeface="Trebuchet MS"/>
                <a:cs typeface="Trebuchet MS"/>
              </a:rPr>
              <a:t>полностью </a:t>
            </a:r>
            <a:r>
              <a:rPr sz="3050" spc="100" dirty="0">
                <a:latin typeface="Trebuchet MS"/>
                <a:cs typeface="Trebuchet MS"/>
              </a:rPr>
              <a:t>отказаться </a:t>
            </a:r>
            <a:r>
              <a:rPr sz="3050" spc="130" dirty="0">
                <a:latin typeface="Trebuchet MS"/>
                <a:cs typeface="Trebuchet MS"/>
              </a:rPr>
              <a:t>от </a:t>
            </a:r>
            <a:r>
              <a:rPr sz="3050" spc="120" dirty="0">
                <a:latin typeface="Trebuchet MS"/>
                <a:cs typeface="Trebuchet MS"/>
              </a:rPr>
              <a:t>фиксирования </a:t>
            </a:r>
            <a:r>
              <a:rPr sz="3050" spc="125" dirty="0">
                <a:latin typeface="Trebuchet MS"/>
                <a:cs typeface="Trebuchet MS"/>
              </a:rPr>
              <a:t> </a:t>
            </a:r>
            <a:r>
              <a:rPr sz="3050" spc="155" dirty="0">
                <a:latin typeface="Trebuchet MS"/>
                <a:cs typeface="Trebuchet MS"/>
              </a:rPr>
              <a:t>паспортных </a:t>
            </a:r>
            <a:r>
              <a:rPr sz="3050" spc="80" dirty="0">
                <a:latin typeface="Trebuchet MS"/>
                <a:cs typeface="Trebuchet MS"/>
              </a:rPr>
              <a:t>данных, </a:t>
            </a:r>
            <a:r>
              <a:rPr sz="3050" spc="20" dirty="0">
                <a:latin typeface="Trebuchet MS"/>
                <a:cs typeface="Trebuchet MS"/>
              </a:rPr>
              <a:t>следует </a:t>
            </a:r>
            <a:r>
              <a:rPr sz="3050" spc="170" dirty="0">
                <a:latin typeface="Trebuchet MS"/>
                <a:cs typeface="Trebuchet MS"/>
              </a:rPr>
              <a:t>проводить </a:t>
            </a:r>
            <a:r>
              <a:rPr sz="3050" spc="85" dirty="0">
                <a:latin typeface="Trebuchet MS"/>
                <a:cs typeface="Trebuchet MS"/>
              </a:rPr>
              <a:t>это </a:t>
            </a:r>
            <a:r>
              <a:rPr sz="3050" spc="80" dirty="0">
                <a:latin typeface="Trebuchet MS"/>
                <a:cs typeface="Trebuchet MS"/>
              </a:rPr>
              <a:t>действие </a:t>
            </a:r>
            <a:r>
              <a:rPr sz="3050" spc="140" dirty="0">
                <a:latin typeface="Trebuchet MS"/>
                <a:cs typeface="Trebuchet MS"/>
              </a:rPr>
              <a:t>максимально </a:t>
            </a:r>
            <a:r>
              <a:rPr sz="3050" spc="85" dirty="0">
                <a:latin typeface="Trebuchet MS"/>
                <a:cs typeface="Trebuchet MS"/>
              </a:rPr>
              <a:t>тактично, </a:t>
            </a:r>
            <a:r>
              <a:rPr sz="3050" spc="100" dirty="0">
                <a:latin typeface="Trebuchet MS"/>
                <a:cs typeface="Trebuchet MS"/>
              </a:rPr>
              <a:t>уважая </a:t>
            </a:r>
            <a:r>
              <a:rPr sz="3050" spc="105" dirty="0">
                <a:latin typeface="Trebuchet MS"/>
                <a:cs typeface="Trebuchet MS"/>
              </a:rPr>
              <a:t> </a:t>
            </a:r>
            <a:r>
              <a:rPr sz="3050" spc="125" dirty="0">
                <a:latin typeface="Trebuchet MS"/>
                <a:cs typeface="Trebuchet MS"/>
              </a:rPr>
              <a:t>гендерную</a:t>
            </a:r>
            <a:r>
              <a:rPr sz="3050" spc="-130" dirty="0">
                <a:latin typeface="Trebuchet MS"/>
                <a:cs typeface="Trebuchet MS"/>
              </a:rPr>
              <a:t> </a:t>
            </a:r>
            <a:r>
              <a:rPr sz="3050" spc="140" dirty="0">
                <a:latin typeface="Trebuchet MS"/>
                <a:cs typeface="Trebuchet MS"/>
              </a:rPr>
              <a:t>идентичность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70" dirty="0">
                <a:latin typeface="Trebuchet MS"/>
                <a:cs typeface="Trebuchet MS"/>
              </a:rPr>
              <a:t>человека.</a:t>
            </a:r>
            <a:endParaRPr sz="30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8" y="0"/>
            <a:ext cx="18288000" cy="1304925"/>
          </a:xfrm>
          <a:custGeom>
            <a:avLst/>
            <a:gdLst/>
            <a:ahLst/>
            <a:cxnLst/>
            <a:rect l="l" t="t" r="r" b="b"/>
            <a:pathLst>
              <a:path w="18288000" h="1304925">
                <a:moveTo>
                  <a:pt x="18287502" y="1304924"/>
                </a:moveTo>
                <a:lnTo>
                  <a:pt x="0" y="1304924"/>
                </a:lnTo>
                <a:lnTo>
                  <a:pt x="0" y="0"/>
                </a:lnTo>
                <a:lnTo>
                  <a:pt x="18287502" y="0"/>
                </a:lnTo>
                <a:lnTo>
                  <a:pt x="18287502" y="1304924"/>
                </a:lnTo>
                <a:close/>
              </a:path>
            </a:pathLst>
          </a:custGeom>
          <a:solidFill>
            <a:srgbClr val="5CE1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644207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305" dirty="0">
                <a:solidFill>
                  <a:srgbClr val="000000"/>
                </a:solidFill>
                <a:latin typeface="Trebuchet MS"/>
                <a:cs typeface="Trebuchet MS"/>
              </a:rPr>
              <a:t>Рекомендации</a:t>
            </a:r>
            <a:endParaRPr sz="695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7693" y="1390396"/>
            <a:ext cx="17397095" cy="871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78460">
              <a:lnSpc>
                <a:spcPct val="116799"/>
              </a:lnSpc>
              <a:spcBef>
                <a:spcPts val="95"/>
              </a:spcBef>
            </a:pPr>
            <a:r>
              <a:rPr sz="3050" b="1" spc="45" dirty="0">
                <a:latin typeface="Tahoma"/>
                <a:cs typeface="Tahoma"/>
              </a:rPr>
              <a:t>Обеспечение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30" dirty="0">
                <a:latin typeface="Tahoma"/>
                <a:cs typeface="Tahoma"/>
              </a:rPr>
              <a:t>доступа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65" dirty="0">
                <a:latin typeface="Tahoma"/>
                <a:cs typeface="Tahoma"/>
              </a:rPr>
              <a:t>к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50" dirty="0">
                <a:latin typeface="Tahoma"/>
                <a:cs typeface="Tahoma"/>
              </a:rPr>
              <a:t>тестированию,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45" dirty="0">
                <a:latin typeface="Tahoma"/>
                <a:cs typeface="Tahoma"/>
              </a:rPr>
              <a:t>профилактике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225" dirty="0">
                <a:latin typeface="Tahoma"/>
                <a:cs typeface="Tahoma"/>
              </a:rPr>
              <a:t>и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40" dirty="0">
                <a:latin typeface="Tahoma"/>
                <a:cs typeface="Tahoma"/>
              </a:rPr>
              <a:t>лечению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60" dirty="0">
                <a:latin typeface="Tahoma"/>
                <a:cs typeface="Tahoma"/>
              </a:rPr>
              <a:t>ВИЧ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225" dirty="0">
                <a:latin typeface="Tahoma"/>
                <a:cs typeface="Tahoma"/>
              </a:rPr>
              <a:t>и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5" dirty="0">
                <a:latin typeface="Tahoma"/>
                <a:cs typeface="Tahoma"/>
              </a:rPr>
              <a:t>ИППП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5" dirty="0">
                <a:latin typeface="Tahoma"/>
                <a:cs typeface="Tahoma"/>
              </a:rPr>
              <a:t>для </a:t>
            </a:r>
            <a:r>
              <a:rPr sz="3050" b="1" spc="-880" dirty="0">
                <a:latin typeface="Tahoma"/>
                <a:cs typeface="Tahoma"/>
              </a:rPr>
              <a:t> </a:t>
            </a:r>
            <a:r>
              <a:rPr sz="3050" b="1" spc="20" dirty="0">
                <a:latin typeface="Tahoma"/>
                <a:cs typeface="Tahoma"/>
              </a:rPr>
              <a:t>трансгендерных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30" dirty="0">
                <a:latin typeface="Tahoma"/>
                <a:cs typeface="Tahoma"/>
              </a:rPr>
              <a:t>людей</a:t>
            </a:r>
            <a:endParaRPr sz="305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500">
              <a:latin typeface="Tahoma"/>
              <a:cs typeface="Tahoma"/>
            </a:endParaRPr>
          </a:p>
          <a:p>
            <a:pPr marL="12700" marR="728345">
              <a:lnSpc>
                <a:spcPct val="116799"/>
              </a:lnSpc>
            </a:pPr>
            <a:r>
              <a:rPr sz="3050" spc="40" dirty="0">
                <a:latin typeface="Trebuchet MS"/>
                <a:cs typeface="Trebuchet MS"/>
              </a:rPr>
              <a:t>Для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120" dirty="0">
                <a:latin typeface="Trebuchet MS"/>
                <a:cs typeface="Trebuchet MS"/>
              </a:rPr>
              <a:t>снижения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140" dirty="0">
                <a:latin typeface="Trebuchet MS"/>
                <a:cs typeface="Trebuchet MS"/>
              </a:rPr>
              <a:t>связанных</a:t>
            </a:r>
            <a:r>
              <a:rPr sz="3050" spc="-105" dirty="0">
                <a:latin typeface="Trebuchet MS"/>
                <a:cs typeface="Trebuchet MS"/>
              </a:rPr>
              <a:t> </a:t>
            </a:r>
            <a:r>
              <a:rPr sz="3050" spc="-55" dirty="0">
                <a:latin typeface="Trebuchet MS"/>
                <a:cs typeface="Trebuchet MS"/>
              </a:rPr>
              <a:t>с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140" dirty="0">
                <a:latin typeface="Trebuchet MS"/>
                <a:cs typeface="Trebuchet MS"/>
              </a:rPr>
              <a:t>конфиденциальностью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155" dirty="0">
                <a:latin typeface="Trebuchet MS"/>
                <a:cs typeface="Trebuchet MS"/>
              </a:rPr>
              <a:t>опасений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114" dirty="0">
                <a:latin typeface="Trebuchet MS"/>
                <a:cs typeface="Trebuchet MS"/>
              </a:rPr>
              <a:t>трансгендерных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40" dirty="0">
                <a:latin typeface="Trebuchet MS"/>
                <a:cs typeface="Trebuchet MS"/>
              </a:rPr>
              <a:t>людей,</a:t>
            </a:r>
            <a:r>
              <a:rPr sz="3050" spc="-105" dirty="0">
                <a:latin typeface="Trebuchet MS"/>
                <a:cs typeface="Trebuchet MS"/>
              </a:rPr>
              <a:t> </a:t>
            </a:r>
            <a:r>
              <a:rPr sz="3050" spc="145" dirty="0">
                <a:latin typeface="Trebuchet MS"/>
                <a:cs typeface="Trebuchet MS"/>
              </a:rPr>
              <a:t>а </a:t>
            </a:r>
            <a:r>
              <a:rPr sz="3050" spc="-905" dirty="0">
                <a:latin typeface="Trebuchet MS"/>
                <a:cs typeface="Trebuchet MS"/>
              </a:rPr>
              <a:t> </a:t>
            </a:r>
            <a:r>
              <a:rPr sz="3050" spc="55" dirty="0">
                <a:latin typeface="Trebuchet MS"/>
                <a:cs typeface="Trebuchet MS"/>
              </a:rPr>
              <a:t>также </a:t>
            </a:r>
            <a:r>
              <a:rPr sz="3050" spc="210" dirty="0">
                <a:latin typeface="Trebuchet MS"/>
                <a:cs typeface="Trebuchet MS"/>
              </a:rPr>
              <a:t>повышения </a:t>
            </a:r>
            <a:r>
              <a:rPr sz="3050" spc="105" dirty="0">
                <a:latin typeface="Trebuchet MS"/>
                <a:cs typeface="Trebuchet MS"/>
              </a:rPr>
              <a:t>чувства </a:t>
            </a:r>
            <a:r>
              <a:rPr sz="3050" spc="120" dirty="0">
                <a:latin typeface="Trebuchet MS"/>
                <a:cs typeface="Trebuchet MS"/>
              </a:rPr>
              <a:t>безопасности </a:t>
            </a:r>
            <a:r>
              <a:rPr sz="3050" spc="90" dirty="0">
                <a:latin typeface="Trebuchet MS"/>
                <a:cs typeface="Trebuchet MS"/>
              </a:rPr>
              <a:t>стоит </a:t>
            </a:r>
            <a:r>
              <a:rPr sz="3050" spc="140" dirty="0">
                <a:latin typeface="Trebuchet MS"/>
                <a:cs typeface="Trebuchet MS"/>
              </a:rPr>
              <a:t>обеспечить </a:t>
            </a:r>
            <a:r>
              <a:rPr sz="3050" spc="130" dirty="0">
                <a:latin typeface="Trebuchet MS"/>
                <a:cs typeface="Trebuchet MS"/>
              </a:rPr>
              <a:t>отдельные </a:t>
            </a:r>
            <a:r>
              <a:rPr sz="3050" spc="140" dirty="0">
                <a:latin typeface="Trebuchet MS"/>
                <a:cs typeface="Trebuchet MS"/>
              </a:rPr>
              <a:t>входы </a:t>
            </a:r>
            <a:r>
              <a:rPr sz="3050" spc="175" dirty="0">
                <a:latin typeface="Trebuchet MS"/>
                <a:cs typeface="Trebuchet MS"/>
              </a:rPr>
              <a:t>в </a:t>
            </a:r>
            <a:r>
              <a:rPr sz="3050" spc="180" dirty="0">
                <a:latin typeface="Trebuchet MS"/>
                <a:cs typeface="Trebuchet MS"/>
              </a:rPr>
              <a:t> </a:t>
            </a:r>
            <a:r>
              <a:rPr sz="3050" spc="95" dirty="0">
                <a:latin typeface="Trebuchet MS"/>
                <a:cs typeface="Trebuchet MS"/>
              </a:rPr>
              <a:t>дружественные</a:t>
            </a:r>
            <a:r>
              <a:rPr sz="3050" spc="-125" dirty="0">
                <a:latin typeface="Trebuchet MS"/>
                <a:cs typeface="Trebuchet MS"/>
              </a:rPr>
              <a:t> </a:t>
            </a:r>
            <a:r>
              <a:rPr sz="3050" spc="140" dirty="0">
                <a:latin typeface="Trebuchet MS"/>
                <a:cs typeface="Trebuchet MS"/>
              </a:rPr>
              <a:t>кабинеты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75" dirty="0">
                <a:latin typeface="Trebuchet MS"/>
                <a:cs typeface="Trebuchet MS"/>
              </a:rPr>
              <a:t>в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95" dirty="0">
                <a:latin typeface="Trebuchet MS"/>
                <a:cs typeface="Trebuchet MS"/>
              </a:rPr>
              <a:t>СПИД-центрах.</a:t>
            </a:r>
            <a:endParaRPr sz="30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rebuchet MS"/>
              <a:cs typeface="Trebuchet MS"/>
            </a:endParaRPr>
          </a:p>
          <a:p>
            <a:pPr marL="12700" marR="812165">
              <a:lnSpc>
                <a:spcPct val="116799"/>
              </a:lnSpc>
            </a:pPr>
            <a:r>
              <a:rPr sz="3050" spc="150" dirty="0">
                <a:latin typeface="Trebuchet MS"/>
                <a:cs typeface="Trebuchet MS"/>
              </a:rPr>
              <a:t>необходимо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55" dirty="0">
                <a:latin typeface="Trebuchet MS"/>
                <a:cs typeface="Trebuchet MS"/>
              </a:rPr>
              <a:t>обучать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55" dirty="0">
                <a:latin typeface="Trebuchet MS"/>
                <a:cs typeface="Trebuchet MS"/>
              </a:rPr>
              <a:t>всех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10" dirty="0">
                <a:latin typeface="Trebuchet MS"/>
                <a:cs typeface="Trebuchet MS"/>
              </a:rPr>
              <a:t>работников,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70" dirty="0">
                <a:latin typeface="Trebuchet MS"/>
                <a:cs typeface="Trebuchet MS"/>
              </a:rPr>
              <a:t>обеспечивающих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55" dirty="0">
                <a:latin typeface="Trebuchet MS"/>
                <a:cs typeface="Trebuchet MS"/>
              </a:rPr>
              <a:t>данные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50" dirty="0">
                <a:latin typeface="Trebuchet MS"/>
                <a:cs typeface="Trebuchet MS"/>
              </a:rPr>
              <a:t>сервисы,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204" dirty="0">
                <a:latin typeface="Trebuchet MS"/>
                <a:cs typeface="Trebuchet MS"/>
              </a:rPr>
              <a:t>принципам </a:t>
            </a:r>
            <a:r>
              <a:rPr sz="3050" spc="-905" dirty="0">
                <a:latin typeface="Trebuchet MS"/>
                <a:cs typeface="Trebuchet MS"/>
              </a:rPr>
              <a:t> </a:t>
            </a:r>
            <a:r>
              <a:rPr sz="3050" spc="125" dirty="0">
                <a:latin typeface="Trebuchet MS"/>
                <a:cs typeface="Trebuchet MS"/>
              </a:rPr>
              <a:t>транстактичного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20" dirty="0">
                <a:latin typeface="Trebuchet MS"/>
                <a:cs typeface="Trebuchet MS"/>
              </a:rPr>
              <a:t>общения,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95" dirty="0">
                <a:latin typeface="Trebuchet MS"/>
                <a:cs typeface="Trebuchet MS"/>
              </a:rPr>
              <a:t>руководствуясь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204" dirty="0">
                <a:latin typeface="Trebuchet MS"/>
                <a:cs typeface="Trebuchet MS"/>
              </a:rPr>
              <a:t>принципами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30" dirty="0">
                <a:latin typeface="Trebuchet MS"/>
                <a:cs typeface="Trebuchet MS"/>
              </a:rPr>
              <a:t>информирования.</a:t>
            </a:r>
            <a:endParaRPr sz="30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3050" spc="140" dirty="0">
                <a:latin typeface="Trebuchet MS"/>
                <a:cs typeface="Trebuchet MS"/>
              </a:rPr>
              <a:t>необходима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05" dirty="0">
                <a:latin typeface="Trebuchet MS"/>
                <a:cs typeface="Trebuchet MS"/>
              </a:rPr>
              <a:t>комплексная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45" dirty="0">
                <a:latin typeface="Trebuchet MS"/>
                <a:cs typeface="Trebuchet MS"/>
              </a:rPr>
              <a:t>работа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229" dirty="0">
                <a:latin typeface="Trebuchet MS"/>
                <a:cs typeface="Trebuchet MS"/>
              </a:rPr>
              <a:t>по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240" dirty="0">
                <a:latin typeface="Trebuchet MS"/>
                <a:cs typeface="Trebuchet MS"/>
              </a:rPr>
              <a:t>повышению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85" dirty="0">
                <a:latin typeface="Trebuchet MS"/>
                <a:cs typeface="Trebuchet MS"/>
              </a:rPr>
              <a:t>доступа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20" dirty="0">
                <a:latin typeface="Trebuchet MS"/>
                <a:cs typeface="Trebuchet MS"/>
              </a:rPr>
              <a:t>к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70" dirty="0">
                <a:latin typeface="Trebuchet MS"/>
                <a:cs typeface="Trebuchet MS"/>
              </a:rPr>
              <a:t>средствам</a:t>
            </a:r>
            <a:endParaRPr sz="3050">
              <a:latin typeface="Trebuchet MS"/>
              <a:cs typeface="Trebuchet MS"/>
            </a:endParaRPr>
          </a:p>
          <a:p>
            <a:pPr marL="12700" marR="5080">
              <a:lnSpc>
                <a:spcPct val="116799"/>
              </a:lnSpc>
            </a:pPr>
            <a:r>
              <a:rPr sz="3050" spc="190" dirty="0">
                <a:latin typeface="Trebuchet MS"/>
                <a:cs typeface="Trebuchet MS"/>
              </a:rPr>
              <a:t>защиты </a:t>
            </a:r>
            <a:r>
              <a:rPr sz="3050" spc="40" dirty="0">
                <a:latin typeface="Trebuchet MS"/>
                <a:cs typeface="Trebuchet MS"/>
              </a:rPr>
              <a:t>для </a:t>
            </a:r>
            <a:r>
              <a:rPr sz="3050" spc="114" dirty="0">
                <a:latin typeface="Trebuchet MS"/>
                <a:cs typeface="Trebuchet MS"/>
              </a:rPr>
              <a:t>трансгендерных </a:t>
            </a:r>
            <a:r>
              <a:rPr sz="3050" spc="40" dirty="0">
                <a:latin typeface="Trebuchet MS"/>
                <a:cs typeface="Trebuchet MS"/>
              </a:rPr>
              <a:t>людей, </a:t>
            </a:r>
            <a:r>
              <a:rPr sz="3050" spc="195" dirty="0">
                <a:latin typeface="Trebuchet MS"/>
                <a:cs typeface="Trebuchet MS"/>
              </a:rPr>
              <a:t>включающая </a:t>
            </a:r>
            <a:r>
              <a:rPr sz="3050" spc="175" dirty="0">
                <a:latin typeface="Trebuchet MS"/>
                <a:cs typeface="Trebuchet MS"/>
              </a:rPr>
              <a:t>в </a:t>
            </a:r>
            <a:r>
              <a:rPr sz="3050" spc="60" dirty="0">
                <a:latin typeface="Trebuchet MS"/>
                <a:cs typeface="Trebuchet MS"/>
              </a:rPr>
              <a:t>себя как </a:t>
            </a:r>
            <a:r>
              <a:rPr sz="3050" b="1" spc="75" dirty="0">
                <a:latin typeface="Tahoma"/>
                <a:cs typeface="Tahoma"/>
              </a:rPr>
              <a:t>информирование </a:t>
            </a:r>
            <a:r>
              <a:rPr sz="3050" b="1" spc="225" dirty="0">
                <a:latin typeface="Tahoma"/>
                <a:cs typeface="Tahoma"/>
              </a:rPr>
              <a:t>и </a:t>
            </a:r>
            <a:r>
              <a:rPr sz="3050" b="1" spc="229" dirty="0">
                <a:latin typeface="Tahoma"/>
                <a:cs typeface="Tahoma"/>
              </a:rPr>
              <a:t> </a:t>
            </a:r>
            <a:r>
              <a:rPr sz="3050" b="1" spc="45" dirty="0">
                <a:latin typeface="Tahoma"/>
                <a:cs typeface="Tahoma"/>
              </a:rPr>
              <a:t>популяризацию </a:t>
            </a:r>
            <a:r>
              <a:rPr sz="3050" b="1" spc="35" dirty="0">
                <a:latin typeface="Tahoma"/>
                <a:cs typeface="Tahoma"/>
              </a:rPr>
              <a:t>средств </a:t>
            </a:r>
            <a:r>
              <a:rPr sz="3050" b="1" spc="85" dirty="0">
                <a:latin typeface="Tahoma"/>
                <a:cs typeface="Tahoma"/>
              </a:rPr>
              <a:t>защиты, </a:t>
            </a:r>
            <a:r>
              <a:rPr sz="3050" b="1" spc="65" dirty="0">
                <a:latin typeface="Tahoma"/>
                <a:cs typeface="Tahoma"/>
              </a:rPr>
              <a:t>так </a:t>
            </a:r>
            <a:r>
              <a:rPr sz="3050" b="1" spc="225" dirty="0">
                <a:latin typeface="Tahoma"/>
                <a:cs typeface="Tahoma"/>
              </a:rPr>
              <a:t>и </a:t>
            </a:r>
            <a:r>
              <a:rPr sz="3050" b="1" spc="25" dirty="0">
                <a:latin typeface="Tahoma"/>
                <a:cs typeface="Tahoma"/>
              </a:rPr>
              <a:t>непосредственное </a:t>
            </a:r>
            <a:r>
              <a:rPr sz="3050" b="1" spc="35" dirty="0">
                <a:latin typeface="Tahoma"/>
                <a:cs typeface="Tahoma"/>
              </a:rPr>
              <a:t>обеспечение </a:t>
            </a:r>
            <a:r>
              <a:rPr sz="3050" b="1" spc="30" dirty="0">
                <a:latin typeface="Tahoma"/>
                <a:cs typeface="Tahoma"/>
              </a:rPr>
              <a:t>доступа </a:t>
            </a:r>
            <a:r>
              <a:rPr sz="3050" b="1" spc="65" dirty="0">
                <a:latin typeface="Tahoma"/>
                <a:cs typeface="Tahoma"/>
              </a:rPr>
              <a:t>к </a:t>
            </a:r>
            <a:r>
              <a:rPr sz="3050" b="1" spc="70" dirty="0">
                <a:latin typeface="Tahoma"/>
                <a:cs typeface="Tahoma"/>
              </a:rPr>
              <a:t> </a:t>
            </a:r>
            <a:r>
              <a:rPr sz="3050" b="1" spc="60" dirty="0">
                <a:latin typeface="Tahoma"/>
                <a:cs typeface="Tahoma"/>
              </a:rPr>
              <a:t>ним</a:t>
            </a:r>
            <a:r>
              <a:rPr sz="3050" spc="60" dirty="0">
                <a:latin typeface="Trebuchet MS"/>
                <a:cs typeface="Trebuchet MS"/>
              </a:rPr>
              <a:t>.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175" dirty="0">
                <a:latin typeface="Trebuchet MS"/>
                <a:cs typeface="Trebuchet MS"/>
              </a:rPr>
              <a:t>Частью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25" dirty="0">
                <a:latin typeface="Trebuchet MS"/>
                <a:cs typeface="Trebuchet MS"/>
              </a:rPr>
              <a:t>ВИЧ-профилактики</a:t>
            </a:r>
            <a:r>
              <a:rPr sz="3050" spc="-105" dirty="0">
                <a:latin typeface="Trebuchet MS"/>
                <a:cs typeface="Trebuchet MS"/>
              </a:rPr>
              <a:t> </a:t>
            </a:r>
            <a:r>
              <a:rPr sz="3050" spc="175" dirty="0">
                <a:latin typeface="Trebuchet MS"/>
                <a:cs typeface="Trebuchet MS"/>
              </a:rPr>
              <a:t>в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170" dirty="0">
                <a:latin typeface="Trebuchet MS"/>
                <a:cs typeface="Trebuchet MS"/>
              </a:rPr>
              <a:t>данной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120" dirty="0">
                <a:latin typeface="Trebuchet MS"/>
                <a:cs typeface="Trebuchet MS"/>
              </a:rPr>
              <a:t>группе</a:t>
            </a:r>
            <a:r>
              <a:rPr sz="3050" spc="-105" dirty="0">
                <a:latin typeface="Trebuchet MS"/>
                <a:cs typeface="Trebuchet MS"/>
              </a:rPr>
              <a:t> </a:t>
            </a:r>
            <a:r>
              <a:rPr sz="3050" spc="114" dirty="0">
                <a:latin typeface="Trebuchet MS"/>
                <a:cs typeface="Trebuchet MS"/>
              </a:rPr>
              <a:t>должно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185" dirty="0">
                <a:latin typeface="Trebuchet MS"/>
                <a:cs typeface="Trebuchet MS"/>
              </a:rPr>
              <a:t>быть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110" dirty="0">
                <a:latin typeface="Trebuchet MS"/>
                <a:cs typeface="Trebuchet MS"/>
              </a:rPr>
              <a:t>предоставление</a:t>
            </a:r>
            <a:r>
              <a:rPr sz="3050" spc="-105" dirty="0">
                <a:latin typeface="Trebuchet MS"/>
                <a:cs typeface="Trebuchet MS"/>
              </a:rPr>
              <a:t> </a:t>
            </a:r>
            <a:r>
              <a:rPr sz="3050" spc="145" dirty="0">
                <a:latin typeface="Trebuchet MS"/>
                <a:cs typeface="Trebuchet MS"/>
              </a:rPr>
              <a:t>не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130" dirty="0">
                <a:latin typeface="Trebuchet MS"/>
                <a:cs typeface="Trebuchet MS"/>
              </a:rPr>
              <a:t>только </a:t>
            </a:r>
            <a:r>
              <a:rPr sz="3050" spc="-905" dirty="0">
                <a:latin typeface="Trebuchet MS"/>
                <a:cs typeface="Trebuchet MS"/>
              </a:rPr>
              <a:t> </a:t>
            </a:r>
            <a:r>
              <a:rPr sz="3050" spc="145" dirty="0">
                <a:latin typeface="Trebuchet MS"/>
                <a:cs typeface="Trebuchet MS"/>
              </a:rPr>
              <a:t>презервативов </a:t>
            </a:r>
            <a:r>
              <a:rPr sz="3050" spc="204" dirty="0">
                <a:latin typeface="Trebuchet MS"/>
                <a:cs typeface="Trebuchet MS"/>
              </a:rPr>
              <a:t>и </a:t>
            </a:r>
            <a:r>
              <a:rPr sz="3050" spc="85" dirty="0">
                <a:latin typeface="Trebuchet MS"/>
                <a:cs typeface="Trebuchet MS"/>
              </a:rPr>
              <a:t>лубрикантов, </a:t>
            </a:r>
            <a:r>
              <a:rPr sz="3050" b="1" spc="35" dirty="0">
                <a:latin typeface="Tahoma"/>
                <a:cs typeface="Tahoma"/>
              </a:rPr>
              <a:t>но </a:t>
            </a:r>
            <a:r>
              <a:rPr sz="3050" b="1" spc="225" dirty="0">
                <a:latin typeface="Tahoma"/>
                <a:cs typeface="Tahoma"/>
              </a:rPr>
              <a:t>и </a:t>
            </a:r>
            <a:r>
              <a:rPr sz="3050" b="1" spc="15" dirty="0">
                <a:latin typeface="Tahoma"/>
                <a:cs typeface="Tahoma"/>
              </a:rPr>
              <a:t>латексных </a:t>
            </a:r>
            <a:r>
              <a:rPr sz="3050" b="1" spc="-15" dirty="0">
                <a:latin typeface="Tahoma"/>
                <a:cs typeface="Tahoma"/>
              </a:rPr>
              <a:t>салфеток, </a:t>
            </a:r>
            <a:r>
              <a:rPr sz="3050" b="1" spc="225" dirty="0">
                <a:latin typeface="Tahoma"/>
                <a:cs typeface="Tahoma"/>
              </a:rPr>
              <a:t>и </a:t>
            </a:r>
            <a:r>
              <a:rPr sz="3050" b="1" spc="45" dirty="0">
                <a:latin typeface="Tahoma"/>
                <a:cs typeface="Tahoma"/>
              </a:rPr>
              <a:t>вагинальных </a:t>
            </a:r>
            <a:r>
              <a:rPr sz="3050" b="1" spc="50" dirty="0">
                <a:latin typeface="Tahoma"/>
                <a:cs typeface="Tahoma"/>
              </a:rPr>
              <a:t> </a:t>
            </a:r>
            <a:r>
              <a:rPr sz="3050" b="1" spc="65" dirty="0">
                <a:latin typeface="Tahoma"/>
                <a:cs typeface="Tahoma"/>
              </a:rPr>
              <a:t>презервативов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5" dirty="0">
                <a:latin typeface="Tahoma"/>
                <a:cs typeface="Tahoma"/>
              </a:rPr>
              <a:t>для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20" dirty="0">
                <a:latin typeface="Tahoma"/>
                <a:cs typeface="Tahoma"/>
              </a:rPr>
              <a:t>трансгендерных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30" dirty="0">
                <a:latin typeface="Tahoma"/>
                <a:cs typeface="Tahoma"/>
              </a:rPr>
              <a:t>людей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-30" dirty="0">
                <a:latin typeface="Tahoma"/>
                <a:cs typeface="Tahoma"/>
              </a:rPr>
              <a:t>с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85" dirty="0">
                <a:latin typeface="Tahoma"/>
                <a:cs typeface="Tahoma"/>
              </a:rPr>
              <a:t>вульвами.</a:t>
            </a:r>
            <a:endParaRPr sz="30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8" y="1"/>
            <a:ext cx="18288000" cy="1304925"/>
          </a:xfrm>
          <a:custGeom>
            <a:avLst/>
            <a:gdLst/>
            <a:ahLst/>
            <a:cxnLst/>
            <a:rect l="l" t="t" r="r" b="b"/>
            <a:pathLst>
              <a:path w="18288000" h="1304925">
                <a:moveTo>
                  <a:pt x="18287502" y="1304924"/>
                </a:moveTo>
                <a:lnTo>
                  <a:pt x="0" y="1304924"/>
                </a:lnTo>
                <a:lnTo>
                  <a:pt x="0" y="0"/>
                </a:lnTo>
                <a:lnTo>
                  <a:pt x="18287502" y="0"/>
                </a:lnTo>
                <a:lnTo>
                  <a:pt x="18287502" y="1304924"/>
                </a:lnTo>
                <a:close/>
              </a:path>
            </a:pathLst>
          </a:custGeom>
          <a:solidFill>
            <a:srgbClr val="5CE1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7693" y="215139"/>
            <a:ext cx="644207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305" dirty="0">
                <a:solidFill>
                  <a:srgbClr val="000000"/>
                </a:solidFill>
                <a:latin typeface="Trebuchet MS"/>
                <a:cs typeface="Trebuchet MS"/>
              </a:rPr>
              <a:t>Рекомендации</a:t>
            </a:r>
            <a:endParaRPr sz="695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7693" y="1390398"/>
            <a:ext cx="17312005" cy="7083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93370">
              <a:lnSpc>
                <a:spcPct val="116799"/>
              </a:lnSpc>
              <a:spcBef>
                <a:spcPts val="95"/>
              </a:spcBef>
            </a:pPr>
            <a:r>
              <a:rPr sz="3050" b="1" spc="45" dirty="0">
                <a:latin typeface="Tahoma"/>
                <a:cs typeface="Tahoma"/>
              </a:rPr>
              <a:t>Обеспечение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30" dirty="0">
                <a:latin typeface="Tahoma"/>
                <a:cs typeface="Tahoma"/>
              </a:rPr>
              <a:t>доступа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65" dirty="0">
                <a:latin typeface="Tahoma"/>
                <a:cs typeface="Tahoma"/>
              </a:rPr>
              <a:t>к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50" dirty="0">
                <a:latin typeface="Tahoma"/>
                <a:cs typeface="Tahoma"/>
              </a:rPr>
              <a:t>тестированию,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45" dirty="0">
                <a:latin typeface="Tahoma"/>
                <a:cs typeface="Tahoma"/>
              </a:rPr>
              <a:t>профилактике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225" dirty="0">
                <a:latin typeface="Tahoma"/>
                <a:cs typeface="Tahoma"/>
              </a:rPr>
              <a:t>и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40" dirty="0">
                <a:latin typeface="Tahoma"/>
                <a:cs typeface="Tahoma"/>
              </a:rPr>
              <a:t>лечению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60" dirty="0">
                <a:latin typeface="Tahoma"/>
                <a:cs typeface="Tahoma"/>
              </a:rPr>
              <a:t>ВИЧ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225" dirty="0">
                <a:latin typeface="Tahoma"/>
                <a:cs typeface="Tahoma"/>
              </a:rPr>
              <a:t>и</a:t>
            </a:r>
            <a:r>
              <a:rPr sz="3050" b="1" spc="-95" dirty="0">
                <a:latin typeface="Tahoma"/>
                <a:cs typeface="Tahoma"/>
              </a:rPr>
              <a:t> </a:t>
            </a:r>
            <a:r>
              <a:rPr sz="3050" b="1" spc="5" dirty="0">
                <a:latin typeface="Tahoma"/>
                <a:cs typeface="Tahoma"/>
              </a:rPr>
              <a:t>ИППП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5" dirty="0">
                <a:latin typeface="Tahoma"/>
                <a:cs typeface="Tahoma"/>
              </a:rPr>
              <a:t>для </a:t>
            </a:r>
            <a:r>
              <a:rPr sz="3050" b="1" spc="-880" dirty="0">
                <a:latin typeface="Tahoma"/>
                <a:cs typeface="Tahoma"/>
              </a:rPr>
              <a:t> </a:t>
            </a:r>
            <a:r>
              <a:rPr sz="3050" b="1" spc="20" dirty="0">
                <a:latin typeface="Tahoma"/>
                <a:cs typeface="Tahoma"/>
              </a:rPr>
              <a:t>трансгендерных</a:t>
            </a:r>
            <a:r>
              <a:rPr sz="3050" b="1" spc="-100" dirty="0">
                <a:latin typeface="Tahoma"/>
                <a:cs typeface="Tahoma"/>
              </a:rPr>
              <a:t> </a:t>
            </a:r>
            <a:r>
              <a:rPr sz="3050" b="1" spc="30" dirty="0">
                <a:latin typeface="Tahoma"/>
                <a:cs typeface="Tahoma"/>
              </a:rPr>
              <a:t>людей</a:t>
            </a:r>
            <a:endParaRPr sz="305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500">
              <a:latin typeface="Tahoma"/>
              <a:cs typeface="Tahoma"/>
            </a:endParaRPr>
          </a:p>
          <a:p>
            <a:pPr marL="12700" marR="554355">
              <a:lnSpc>
                <a:spcPct val="116799"/>
              </a:lnSpc>
            </a:pPr>
            <a:r>
              <a:rPr sz="3050" spc="150" dirty="0">
                <a:latin typeface="Trebuchet MS"/>
                <a:cs typeface="Trebuchet MS"/>
              </a:rPr>
              <a:t>необходимо </a:t>
            </a:r>
            <a:r>
              <a:rPr sz="3050" spc="170" dirty="0">
                <a:latin typeface="Trebuchet MS"/>
                <a:cs typeface="Trebuchet MS"/>
              </a:rPr>
              <a:t>большее </a:t>
            </a:r>
            <a:r>
              <a:rPr sz="3050" spc="105" dirty="0">
                <a:latin typeface="Trebuchet MS"/>
                <a:cs typeface="Trebuchet MS"/>
              </a:rPr>
              <a:t>сотрудничество </a:t>
            </a:r>
            <a:r>
              <a:rPr sz="3050" spc="145" dirty="0">
                <a:latin typeface="Trebuchet MS"/>
                <a:cs typeface="Trebuchet MS"/>
              </a:rPr>
              <a:t>СПИД-центров </a:t>
            </a:r>
            <a:r>
              <a:rPr sz="3050" spc="-55" dirty="0">
                <a:latin typeface="Trebuchet MS"/>
                <a:cs typeface="Trebuchet MS"/>
              </a:rPr>
              <a:t>с </a:t>
            </a:r>
            <a:r>
              <a:rPr sz="3050" spc="300" dirty="0">
                <a:latin typeface="Trebuchet MS"/>
                <a:cs typeface="Trebuchet MS"/>
              </a:rPr>
              <a:t>НПО </a:t>
            </a:r>
            <a:r>
              <a:rPr sz="3050" spc="204" dirty="0">
                <a:latin typeface="Trebuchet MS"/>
                <a:cs typeface="Trebuchet MS"/>
              </a:rPr>
              <a:t>и </a:t>
            </a:r>
            <a:r>
              <a:rPr sz="3050" spc="150" dirty="0">
                <a:latin typeface="Trebuchet MS"/>
                <a:cs typeface="Trebuchet MS"/>
              </a:rPr>
              <a:t>ВИЧ-сервисными </a:t>
            </a:r>
            <a:r>
              <a:rPr sz="3050" spc="155" dirty="0">
                <a:latin typeface="Trebuchet MS"/>
                <a:cs typeface="Trebuchet MS"/>
              </a:rPr>
              <a:t> </a:t>
            </a:r>
            <a:r>
              <a:rPr sz="3050" spc="125" dirty="0">
                <a:latin typeface="Trebuchet MS"/>
                <a:cs typeface="Trebuchet MS"/>
              </a:rPr>
              <a:t>организациями,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220" dirty="0">
                <a:latin typeface="Trebuchet MS"/>
                <a:cs typeface="Trebuchet MS"/>
              </a:rPr>
              <a:t>имеющими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55" dirty="0">
                <a:latin typeface="Trebuchet MS"/>
                <a:cs typeface="Trebuchet MS"/>
              </a:rPr>
              <a:t>положительный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95" dirty="0">
                <a:latin typeface="Trebuchet MS"/>
                <a:cs typeface="Trebuchet MS"/>
              </a:rPr>
              <a:t>опыт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14" dirty="0">
                <a:latin typeface="Trebuchet MS"/>
                <a:cs typeface="Trebuchet MS"/>
              </a:rPr>
              <a:t>предоставления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55" dirty="0">
                <a:latin typeface="Trebuchet MS"/>
                <a:cs typeface="Trebuchet MS"/>
              </a:rPr>
              <a:t>трансинклюзивной </a:t>
            </a:r>
            <a:r>
              <a:rPr sz="3050" spc="-905" dirty="0">
                <a:latin typeface="Trebuchet MS"/>
                <a:cs typeface="Trebuchet MS"/>
              </a:rPr>
              <a:t> </a:t>
            </a:r>
            <a:r>
              <a:rPr sz="3050" spc="75" dirty="0">
                <a:latin typeface="Trebuchet MS"/>
                <a:cs typeface="Trebuchet MS"/>
              </a:rPr>
              <a:t>профилактики. </a:t>
            </a:r>
            <a:r>
              <a:rPr sz="3050" spc="175" dirty="0">
                <a:latin typeface="Trebuchet MS"/>
                <a:cs typeface="Trebuchet MS"/>
              </a:rPr>
              <a:t>Возможно </a:t>
            </a:r>
            <a:r>
              <a:rPr sz="3050" spc="55" dirty="0">
                <a:latin typeface="Trebuchet MS"/>
                <a:cs typeface="Trebuchet MS"/>
              </a:rPr>
              <a:t>также </a:t>
            </a:r>
            <a:r>
              <a:rPr sz="3050" spc="130" dirty="0">
                <a:latin typeface="Trebuchet MS"/>
                <a:cs typeface="Trebuchet MS"/>
              </a:rPr>
              <a:t>внедрение </a:t>
            </a:r>
            <a:r>
              <a:rPr sz="3050" spc="190" dirty="0">
                <a:latin typeface="Trebuchet MS"/>
                <a:cs typeface="Trebuchet MS"/>
              </a:rPr>
              <a:t>на </a:t>
            </a:r>
            <a:r>
              <a:rPr sz="3050" spc="165" dirty="0">
                <a:latin typeface="Trebuchet MS"/>
                <a:cs typeface="Trebuchet MS"/>
              </a:rPr>
              <a:t>постоянной </a:t>
            </a:r>
            <a:r>
              <a:rPr sz="3050" spc="140" dirty="0">
                <a:latin typeface="Trebuchet MS"/>
                <a:cs typeface="Trebuchet MS"/>
              </a:rPr>
              <a:t>основе </a:t>
            </a:r>
            <a:r>
              <a:rPr sz="3050" spc="130" dirty="0">
                <a:latin typeface="Trebuchet MS"/>
                <a:cs typeface="Trebuchet MS"/>
              </a:rPr>
              <a:t>практики </a:t>
            </a:r>
            <a:r>
              <a:rPr sz="3050" spc="135" dirty="0">
                <a:latin typeface="Trebuchet MS"/>
                <a:cs typeface="Trebuchet MS"/>
              </a:rPr>
              <a:t> сопровождения </a:t>
            </a:r>
            <a:r>
              <a:rPr sz="3050" spc="190" dirty="0">
                <a:latin typeface="Trebuchet MS"/>
                <a:cs typeface="Trebuchet MS"/>
              </a:rPr>
              <a:t>на </a:t>
            </a:r>
            <a:r>
              <a:rPr sz="3050" spc="85" dirty="0">
                <a:latin typeface="Trebuchet MS"/>
                <a:cs typeface="Trebuchet MS"/>
              </a:rPr>
              <a:t>тестирование, </a:t>
            </a:r>
            <a:r>
              <a:rPr sz="3050" spc="145" dirty="0">
                <a:latin typeface="Trebuchet MS"/>
                <a:cs typeface="Trebuchet MS"/>
              </a:rPr>
              <a:t>а </a:t>
            </a:r>
            <a:r>
              <a:rPr sz="3050" spc="55" dirty="0">
                <a:latin typeface="Trebuchet MS"/>
                <a:cs typeface="Trebuchet MS"/>
              </a:rPr>
              <a:t>также </a:t>
            </a:r>
            <a:r>
              <a:rPr sz="3050" spc="130" dirty="0">
                <a:latin typeface="Trebuchet MS"/>
                <a:cs typeface="Trebuchet MS"/>
              </a:rPr>
              <a:t>обеспечение </a:t>
            </a:r>
            <a:r>
              <a:rPr sz="3050" spc="114" dirty="0">
                <a:latin typeface="Trebuchet MS"/>
                <a:cs typeface="Trebuchet MS"/>
              </a:rPr>
              <a:t>трансгендерных </a:t>
            </a:r>
            <a:r>
              <a:rPr sz="3050" spc="125" dirty="0">
                <a:latin typeface="Trebuchet MS"/>
                <a:cs typeface="Trebuchet MS"/>
              </a:rPr>
              <a:t>людей </a:t>
            </a:r>
            <a:r>
              <a:rPr sz="3050" spc="130" dirty="0">
                <a:latin typeface="Trebuchet MS"/>
                <a:cs typeface="Trebuchet MS"/>
              </a:rPr>
              <a:t> </a:t>
            </a:r>
            <a:r>
              <a:rPr sz="3050" spc="125" dirty="0">
                <a:latin typeface="Trebuchet MS"/>
                <a:cs typeface="Trebuchet MS"/>
              </a:rPr>
              <a:t>инструментами </a:t>
            </a:r>
            <a:r>
              <a:rPr sz="3050" spc="150" dirty="0">
                <a:latin typeface="Trebuchet MS"/>
                <a:cs typeface="Trebuchet MS"/>
              </a:rPr>
              <a:t>реагирования </a:t>
            </a:r>
            <a:r>
              <a:rPr sz="3050" spc="190" dirty="0">
                <a:latin typeface="Trebuchet MS"/>
                <a:cs typeface="Trebuchet MS"/>
              </a:rPr>
              <a:t>на </a:t>
            </a:r>
            <a:r>
              <a:rPr sz="3050" spc="100" dirty="0">
                <a:latin typeface="Trebuchet MS"/>
                <a:cs typeface="Trebuchet MS"/>
              </a:rPr>
              <a:t>случаи </a:t>
            </a:r>
            <a:r>
              <a:rPr sz="3050" spc="114" dirty="0">
                <a:latin typeface="Trebuchet MS"/>
                <a:cs typeface="Trebuchet MS"/>
              </a:rPr>
              <a:t>трансфобного </a:t>
            </a:r>
            <a:r>
              <a:rPr sz="3050" spc="185" dirty="0">
                <a:latin typeface="Trebuchet MS"/>
                <a:cs typeface="Trebuchet MS"/>
              </a:rPr>
              <a:t>обращения </a:t>
            </a:r>
            <a:r>
              <a:rPr sz="3050" spc="175" dirty="0">
                <a:latin typeface="Trebuchet MS"/>
                <a:cs typeface="Trebuchet MS"/>
              </a:rPr>
              <a:t>в </a:t>
            </a:r>
            <a:r>
              <a:rPr sz="3050" spc="120" dirty="0">
                <a:latin typeface="Trebuchet MS"/>
                <a:cs typeface="Trebuchet MS"/>
              </a:rPr>
              <a:t>медицинских </a:t>
            </a:r>
            <a:r>
              <a:rPr sz="3050" spc="125" dirty="0">
                <a:latin typeface="Trebuchet MS"/>
                <a:cs typeface="Trebuchet MS"/>
              </a:rPr>
              <a:t> </a:t>
            </a:r>
            <a:r>
              <a:rPr sz="3050" spc="70" dirty="0">
                <a:latin typeface="Trebuchet MS"/>
                <a:cs typeface="Trebuchet MS"/>
              </a:rPr>
              <a:t>учреждениях.</a:t>
            </a:r>
            <a:endParaRPr sz="30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rebuchet MS"/>
              <a:cs typeface="Trebuchet MS"/>
            </a:endParaRPr>
          </a:p>
          <a:p>
            <a:pPr marL="12700" marR="5080">
              <a:lnSpc>
                <a:spcPct val="116799"/>
              </a:lnSpc>
            </a:pPr>
            <a:r>
              <a:rPr sz="3050" spc="45" dirty="0">
                <a:latin typeface="Trebuchet MS"/>
                <a:cs typeface="Trebuchet MS"/>
              </a:rPr>
              <a:t>Такие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30" dirty="0">
                <a:latin typeface="Trebuchet MS"/>
                <a:cs typeface="Trebuchet MS"/>
              </a:rPr>
              <a:t>практики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60" dirty="0">
                <a:latin typeface="Trebuchet MS"/>
                <a:cs typeface="Trebuchet MS"/>
              </a:rPr>
              <a:t>как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35" dirty="0">
                <a:latin typeface="Trebuchet MS"/>
                <a:cs typeface="Trebuchet MS"/>
              </a:rPr>
              <a:t>запугивание</a:t>
            </a:r>
            <a:r>
              <a:rPr sz="3050" spc="-110" dirty="0">
                <a:latin typeface="Trebuchet MS"/>
                <a:cs typeface="Trebuchet MS"/>
              </a:rPr>
              <a:t> </a:t>
            </a:r>
            <a:r>
              <a:rPr sz="3050" spc="150" dirty="0">
                <a:latin typeface="Trebuchet MS"/>
                <a:cs typeface="Trebuchet MS"/>
              </a:rPr>
              <a:t>уголовным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85" dirty="0">
                <a:latin typeface="Trebuchet MS"/>
                <a:cs typeface="Trebuchet MS"/>
              </a:rPr>
              <a:t>преследованием,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25" dirty="0">
                <a:latin typeface="Trebuchet MS"/>
                <a:cs typeface="Trebuchet MS"/>
              </a:rPr>
              <a:t>насильственное</a:t>
            </a:r>
            <a:r>
              <a:rPr sz="3050" spc="-114" dirty="0">
                <a:latin typeface="Trebuchet MS"/>
                <a:cs typeface="Trebuchet MS"/>
              </a:rPr>
              <a:t> </a:t>
            </a:r>
            <a:r>
              <a:rPr sz="3050" spc="100" dirty="0">
                <a:latin typeface="Trebuchet MS"/>
                <a:cs typeface="Trebuchet MS"/>
              </a:rPr>
              <a:t>удержание </a:t>
            </a:r>
            <a:r>
              <a:rPr sz="3050" spc="-900" dirty="0">
                <a:latin typeface="Trebuchet MS"/>
                <a:cs typeface="Trebuchet MS"/>
              </a:rPr>
              <a:t> </a:t>
            </a:r>
            <a:r>
              <a:rPr sz="3050" spc="204" dirty="0">
                <a:latin typeface="Trebuchet MS"/>
                <a:cs typeface="Trebuchet MS"/>
              </a:rPr>
              <a:t>и </a:t>
            </a:r>
            <a:r>
              <a:rPr sz="3050" spc="75" dirty="0">
                <a:latin typeface="Trebuchet MS"/>
                <a:cs typeface="Trebuchet MS"/>
              </a:rPr>
              <a:t>другие </a:t>
            </a:r>
            <a:r>
              <a:rPr sz="3050" spc="135" dirty="0">
                <a:latin typeface="Trebuchet MS"/>
                <a:cs typeface="Trebuchet MS"/>
              </a:rPr>
              <a:t>формы </a:t>
            </a:r>
            <a:r>
              <a:rPr sz="3050" spc="110" dirty="0">
                <a:latin typeface="Trebuchet MS"/>
                <a:cs typeface="Trebuchet MS"/>
              </a:rPr>
              <a:t>психологического </a:t>
            </a:r>
            <a:r>
              <a:rPr sz="3050" spc="114" dirty="0">
                <a:latin typeface="Trebuchet MS"/>
                <a:cs typeface="Trebuchet MS"/>
              </a:rPr>
              <a:t>давления </a:t>
            </a:r>
            <a:r>
              <a:rPr sz="3050" spc="125" dirty="0">
                <a:latin typeface="Trebuchet MS"/>
                <a:cs typeface="Trebuchet MS"/>
              </a:rPr>
              <a:t>недопустимы </a:t>
            </a:r>
            <a:r>
              <a:rPr sz="3050" spc="204" dirty="0">
                <a:latin typeface="Trebuchet MS"/>
                <a:cs typeface="Trebuchet MS"/>
              </a:rPr>
              <a:t>и </a:t>
            </a:r>
            <a:r>
              <a:rPr sz="3050" spc="125" dirty="0">
                <a:latin typeface="Trebuchet MS"/>
                <a:cs typeface="Trebuchet MS"/>
              </a:rPr>
              <a:t>должны </a:t>
            </a:r>
            <a:r>
              <a:rPr sz="3050" spc="185" dirty="0">
                <a:latin typeface="Trebuchet MS"/>
                <a:cs typeface="Trebuchet MS"/>
              </a:rPr>
              <a:t>быть </a:t>
            </a:r>
            <a:r>
              <a:rPr sz="3050" spc="170" dirty="0">
                <a:latin typeface="Trebuchet MS"/>
                <a:cs typeface="Trebuchet MS"/>
              </a:rPr>
              <a:t>полностью </a:t>
            </a:r>
            <a:r>
              <a:rPr sz="3050" spc="175" dirty="0">
                <a:latin typeface="Trebuchet MS"/>
                <a:cs typeface="Trebuchet MS"/>
              </a:rPr>
              <a:t> </a:t>
            </a:r>
            <a:r>
              <a:rPr sz="3050" spc="125" dirty="0">
                <a:latin typeface="Trebuchet MS"/>
                <a:cs typeface="Trebuchet MS"/>
              </a:rPr>
              <a:t>устранены</a:t>
            </a:r>
            <a:r>
              <a:rPr sz="3050" spc="-125" dirty="0">
                <a:latin typeface="Trebuchet MS"/>
                <a:cs typeface="Trebuchet MS"/>
              </a:rPr>
              <a:t> </a:t>
            </a:r>
            <a:r>
              <a:rPr sz="3050" spc="175" dirty="0">
                <a:latin typeface="Trebuchet MS"/>
                <a:cs typeface="Trebuchet MS"/>
              </a:rPr>
              <a:t>в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30" dirty="0">
                <a:latin typeface="Trebuchet MS"/>
                <a:cs typeface="Trebuchet MS"/>
              </a:rPr>
              <a:t>работе</a:t>
            </a:r>
            <a:r>
              <a:rPr sz="3050" spc="-120" dirty="0">
                <a:latin typeface="Trebuchet MS"/>
                <a:cs typeface="Trebuchet MS"/>
              </a:rPr>
              <a:t> </a:t>
            </a:r>
            <a:r>
              <a:rPr sz="3050" spc="145" dirty="0">
                <a:latin typeface="Trebuchet MS"/>
                <a:cs typeface="Trebuchet MS"/>
              </a:rPr>
              <a:t>СПИД-центров</a:t>
            </a:r>
            <a:endParaRPr sz="30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0802" y="1892830"/>
            <a:ext cx="16821785" cy="4911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24510">
              <a:lnSpc>
                <a:spcPct val="114900"/>
              </a:lnSpc>
              <a:spcBef>
                <a:spcPts val="100"/>
              </a:spcBef>
            </a:pPr>
            <a:r>
              <a:rPr sz="3100" b="1" spc="25" dirty="0">
                <a:latin typeface="Tahoma"/>
                <a:cs typeface="Tahoma"/>
              </a:rPr>
              <a:t>Обеспечение</a:t>
            </a:r>
            <a:r>
              <a:rPr sz="3100" b="1" spc="-95" dirty="0">
                <a:latin typeface="Tahoma"/>
                <a:cs typeface="Tahoma"/>
              </a:rPr>
              <a:t> </a:t>
            </a:r>
            <a:r>
              <a:rPr sz="3100" b="1" spc="10" dirty="0">
                <a:latin typeface="Tahoma"/>
                <a:cs typeface="Tahoma"/>
              </a:rPr>
              <a:t>доступа</a:t>
            </a:r>
            <a:r>
              <a:rPr sz="3100" b="1" spc="-95" dirty="0">
                <a:latin typeface="Tahoma"/>
                <a:cs typeface="Tahoma"/>
              </a:rPr>
              <a:t> </a:t>
            </a:r>
            <a:r>
              <a:rPr sz="3100" b="1" spc="45" dirty="0">
                <a:latin typeface="Tahoma"/>
                <a:cs typeface="Tahoma"/>
              </a:rPr>
              <a:t>к</a:t>
            </a:r>
            <a:r>
              <a:rPr sz="3100" b="1" spc="-95" dirty="0">
                <a:latin typeface="Tahoma"/>
                <a:cs typeface="Tahoma"/>
              </a:rPr>
              <a:t> </a:t>
            </a:r>
            <a:r>
              <a:rPr sz="3100" b="1" spc="35" dirty="0">
                <a:latin typeface="Tahoma"/>
                <a:cs typeface="Tahoma"/>
              </a:rPr>
              <a:t>тестированию,</a:t>
            </a:r>
            <a:r>
              <a:rPr sz="3100" b="1" spc="-95" dirty="0">
                <a:latin typeface="Tahoma"/>
                <a:cs typeface="Tahoma"/>
              </a:rPr>
              <a:t> </a:t>
            </a:r>
            <a:r>
              <a:rPr sz="3100" b="1" spc="25" dirty="0">
                <a:latin typeface="Tahoma"/>
                <a:cs typeface="Tahoma"/>
              </a:rPr>
              <a:t>профилактике</a:t>
            </a:r>
            <a:r>
              <a:rPr sz="3100" b="1" spc="-90" dirty="0">
                <a:latin typeface="Tahoma"/>
                <a:cs typeface="Tahoma"/>
              </a:rPr>
              <a:t> </a:t>
            </a:r>
            <a:r>
              <a:rPr sz="3100" b="1" spc="210" dirty="0">
                <a:latin typeface="Tahoma"/>
                <a:cs typeface="Tahoma"/>
              </a:rPr>
              <a:t>и</a:t>
            </a:r>
            <a:r>
              <a:rPr sz="3100" b="1" spc="-95" dirty="0">
                <a:latin typeface="Tahoma"/>
                <a:cs typeface="Tahoma"/>
              </a:rPr>
              <a:t> </a:t>
            </a:r>
            <a:r>
              <a:rPr sz="3100" b="1" spc="20" dirty="0">
                <a:latin typeface="Tahoma"/>
                <a:cs typeface="Tahoma"/>
              </a:rPr>
              <a:t>лечению</a:t>
            </a:r>
            <a:r>
              <a:rPr sz="3100" b="1" spc="-95" dirty="0">
                <a:latin typeface="Tahoma"/>
                <a:cs typeface="Tahoma"/>
              </a:rPr>
              <a:t> </a:t>
            </a:r>
            <a:r>
              <a:rPr sz="3100" b="1" spc="40" dirty="0">
                <a:latin typeface="Tahoma"/>
                <a:cs typeface="Tahoma"/>
              </a:rPr>
              <a:t>ВИЧ</a:t>
            </a:r>
            <a:r>
              <a:rPr sz="3100" b="1" spc="-95" dirty="0">
                <a:latin typeface="Tahoma"/>
                <a:cs typeface="Tahoma"/>
              </a:rPr>
              <a:t> </a:t>
            </a:r>
            <a:r>
              <a:rPr sz="3100" b="1" spc="210" dirty="0">
                <a:latin typeface="Tahoma"/>
                <a:cs typeface="Tahoma"/>
              </a:rPr>
              <a:t>и</a:t>
            </a:r>
            <a:r>
              <a:rPr sz="3100" b="1" spc="-90" dirty="0">
                <a:latin typeface="Tahoma"/>
                <a:cs typeface="Tahoma"/>
              </a:rPr>
              <a:t> </a:t>
            </a:r>
            <a:r>
              <a:rPr sz="3100" b="1" spc="-15" dirty="0">
                <a:latin typeface="Tahoma"/>
                <a:cs typeface="Tahoma"/>
              </a:rPr>
              <a:t>ИППП </a:t>
            </a:r>
            <a:r>
              <a:rPr sz="3100" b="1" spc="-894" dirty="0">
                <a:latin typeface="Tahoma"/>
                <a:cs typeface="Tahoma"/>
              </a:rPr>
              <a:t> </a:t>
            </a:r>
            <a:r>
              <a:rPr sz="3100" b="1" spc="-15" dirty="0">
                <a:latin typeface="Tahoma"/>
                <a:cs typeface="Tahoma"/>
              </a:rPr>
              <a:t>для</a:t>
            </a:r>
            <a:r>
              <a:rPr sz="3100" b="1" spc="-110" dirty="0">
                <a:latin typeface="Tahoma"/>
                <a:cs typeface="Tahoma"/>
              </a:rPr>
              <a:t> </a:t>
            </a:r>
            <a:r>
              <a:rPr sz="3100" b="1" dirty="0">
                <a:latin typeface="Tahoma"/>
                <a:cs typeface="Tahoma"/>
              </a:rPr>
              <a:t>трансгендерных</a:t>
            </a:r>
            <a:r>
              <a:rPr sz="3100" b="1" spc="-105" dirty="0">
                <a:latin typeface="Tahoma"/>
                <a:cs typeface="Tahoma"/>
              </a:rPr>
              <a:t> </a:t>
            </a:r>
            <a:r>
              <a:rPr sz="3100" b="1" spc="10" dirty="0">
                <a:latin typeface="Tahoma"/>
                <a:cs typeface="Tahoma"/>
              </a:rPr>
              <a:t>людей</a:t>
            </a:r>
            <a:endParaRPr sz="3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500">
              <a:latin typeface="Tahoma"/>
              <a:cs typeface="Tahoma"/>
            </a:endParaRPr>
          </a:p>
          <a:p>
            <a:pPr marL="12700" marR="738505">
              <a:lnSpc>
                <a:spcPct val="114900"/>
              </a:lnSpc>
            </a:pPr>
            <a:r>
              <a:rPr sz="3100" spc="140" dirty="0">
                <a:latin typeface="Trebuchet MS"/>
                <a:cs typeface="Trebuchet MS"/>
              </a:rPr>
              <a:t>Необходимо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125" dirty="0">
                <a:latin typeface="Trebuchet MS"/>
                <a:cs typeface="Trebuchet MS"/>
              </a:rPr>
              <a:t>продвижение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145" dirty="0">
                <a:latin typeface="Trebuchet MS"/>
                <a:cs typeface="Trebuchet MS"/>
              </a:rPr>
              <a:t>информации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204" dirty="0">
                <a:latin typeface="Trebuchet MS"/>
                <a:cs typeface="Trebuchet MS"/>
              </a:rPr>
              <a:t>о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135" dirty="0">
                <a:latin typeface="Trebuchet MS"/>
                <a:cs typeface="Trebuchet MS"/>
              </a:rPr>
              <a:t>жизни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-70" dirty="0">
                <a:latin typeface="Trebuchet MS"/>
                <a:cs typeface="Trebuchet MS"/>
              </a:rPr>
              <a:t>с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105" dirty="0">
                <a:latin typeface="Trebuchet MS"/>
                <a:cs typeface="Trebuchet MS"/>
              </a:rPr>
              <a:t>ВИЧ,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155" dirty="0">
                <a:latin typeface="Trebuchet MS"/>
                <a:cs typeface="Trebuchet MS"/>
              </a:rPr>
              <a:t>снижающей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50" dirty="0">
                <a:latin typeface="Trebuchet MS"/>
                <a:cs typeface="Trebuchet MS"/>
              </a:rPr>
              <a:t>стигму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130" dirty="0">
                <a:latin typeface="Trebuchet MS"/>
                <a:cs typeface="Trebuchet MS"/>
              </a:rPr>
              <a:t>внутри </a:t>
            </a:r>
            <a:r>
              <a:rPr sz="3100" spc="-919" dirty="0">
                <a:latin typeface="Trebuchet MS"/>
                <a:cs typeface="Trebuchet MS"/>
              </a:rPr>
              <a:t> </a:t>
            </a:r>
            <a:r>
              <a:rPr sz="3100" spc="75" dirty="0">
                <a:latin typeface="Trebuchet MS"/>
                <a:cs typeface="Trebuchet MS"/>
              </a:rPr>
              <a:t>транссообщества,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145" dirty="0">
                <a:latin typeface="Trebuchet MS"/>
                <a:cs typeface="Trebuchet MS"/>
              </a:rPr>
              <a:t>организация</a:t>
            </a:r>
            <a:r>
              <a:rPr sz="3100" spc="-114" dirty="0">
                <a:latin typeface="Trebuchet MS"/>
                <a:cs typeface="Trebuchet MS"/>
              </a:rPr>
              <a:t> </a:t>
            </a:r>
            <a:r>
              <a:rPr sz="3100" spc="215" dirty="0">
                <a:latin typeface="Trebuchet MS"/>
                <a:cs typeface="Trebuchet MS"/>
              </a:rPr>
              <a:t>общинной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85" dirty="0">
                <a:latin typeface="Trebuchet MS"/>
                <a:cs typeface="Trebuchet MS"/>
              </a:rPr>
              <a:t>поддержки</a:t>
            </a:r>
            <a:r>
              <a:rPr sz="3100" spc="-114" dirty="0">
                <a:latin typeface="Trebuchet MS"/>
                <a:cs typeface="Trebuchet MS"/>
              </a:rPr>
              <a:t> </a:t>
            </a:r>
            <a:r>
              <a:rPr sz="3100" spc="30" dirty="0">
                <a:latin typeface="Trebuchet MS"/>
                <a:cs typeface="Trebuchet MS"/>
              </a:rPr>
              <a:t>для</a:t>
            </a:r>
            <a:r>
              <a:rPr sz="3100" spc="-114" dirty="0">
                <a:latin typeface="Trebuchet MS"/>
                <a:cs typeface="Trebuchet MS"/>
              </a:rPr>
              <a:t> </a:t>
            </a:r>
            <a:r>
              <a:rPr sz="3100" spc="100" dirty="0">
                <a:latin typeface="Trebuchet MS"/>
                <a:cs typeface="Trebuchet MS"/>
              </a:rPr>
              <a:t>трансгендерных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25" dirty="0">
                <a:latin typeface="Trebuchet MS"/>
                <a:cs typeface="Trebuchet MS"/>
              </a:rPr>
              <a:t>людей, 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spc="135" dirty="0">
                <a:latin typeface="Trebuchet MS"/>
                <a:cs typeface="Trebuchet MS"/>
              </a:rPr>
              <a:t>живущих</a:t>
            </a:r>
            <a:r>
              <a:rPr sz="3100" spc="-135" dirty="0">
                <a:latin typeface="Trebuchet MS"/>
                <a:cs typeface="Trebuchet MS"/>
              </a:rPr>
              <a:t> </a:t>
            </a:r>
            <a:r>
              <a:rPr sz="3100" spc="-70" dirty="0">
                <a:latin typeface="Trebuchet MS"/>
                <a:cs typeface="Trebuchet MS"/>
              </a:rPr>
              <a:t>с</a:t>
            </a:r>
            <a:r>
              <a:rPr sz="3100" spc="-130" dirty="0">
                <a:latin typeface="Trebuchet MS"/>
                <a:cs typeface="Trebuchet MS"/>
              </a:rPr>
              <a:t> </a:t>
            </a:r>
            <a:r>
              <a:rPr sz="3100" spc="125" dirty="0">
                <a:latin typeface="Trebuchet MS"/>
                <a:cs typeface="Trebuchet MS"/>
              </a:rPr>
              <a:t>ВИЧ.</a:t>
            </a:r>
            <a:endParaRPr sz="3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rebuchet MS"/>
              <a:cs typeface="Trebuchet MS"/>
            </a:endParaRPr>
          </a:p>
          <a:p>
            <a:pPr marL="12700" marR="5080">
              <a:lnSpc>
                <a:spcPct val="114900"/>
              </a:lnSpc>
              <a:spcBef>
                <a:spcPts val="5"/>
              </a:spcBef>
            </a:pPr>
            <a:r>
              <a:rPr sz="3100" spc="130" dirty="0">
                <a:latin typeface="Trebuchet MS"/>
                <a:cs typeface="Trebuchet MS"/>
              </a:rPr>
              <a:t>Необходим </a:t>
            </a:r>
            <a:r>
              <a:rPr sz="3100" spc="65" dirty="0">
                <a:latin typeface="Trebuchet MS"/>
                <a:cs typeface="Trebuchet MS"/>
              </a:rPr>
              <a:t>доступ </a:t>
            </a:r>
            <a:r>
              <a:rPr sz="3100" spc="5" dirty="0">
                <a:latin typeface="Trebuchet MS"/>
                <a:cs typeface="Trebuchet MS"/>
              </a:rPr>
              <a:t>к </a:t>
            </a:r>
            <a:r>
              <a:rPr sz="3100" spc="120" dirty="0">
                <a:latin typeface="Trebuchet MS"/>
                <a:cs typeface="Trebuchet MS"/>
              </a:rPr>
              <a:t>профессиональной </a:t>
            </a:r>
            <a:r>
              <a:rPr sz="3100" spc="110" dirty="0">
                <a:latin typeface="Trebuchet MS"/>
                <a:cs typeface="Trebuchet MS"/>
              </a:rPr>
              <a:t>транссенситивной </a:t>
            </a:r>
            <a:r>
              <a:rPr sz="3100" spc="105" dirty="0">
                <a:latin typeface="Trebuchet MS"/>
                <a:cs typeface="Trebuchet MS"/>
              </a:rPr>
              <a:t>психологической </a:t>
            </a:r>
            <a:r>
              <a:rPr sz="3100" spc="225" dirty="0">
                <a:latin typeface="Trebuchet MS"/>
                <a:cs typeface="Trebuchet MS"/>
              </a:rPr>
              <a:t>помощи </a:t>
            </a:r>
            <a:r>
              <a:rPr sz="3100" spc="-919" dirty="0">
                <a:latin typeface="Trebuchet MS"/>
                <a:cs typeface="Trebuchet MS"/>
              </a:rPr>
              <a:t> </a:t>
            </a:r>
            <a:r>
              <a:rPr sz="3100" spc="45" dirty="0">
                <a:latin typeface="Trebuchet MS"/>
                <a:cs typeface="Trebuchet MS"/>
              </a:rPr>
              <a:t>как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160" dirty="0">
                <a:latin typeface="Trebuchet MS"/>
                <a:cs typeface="Trebuchet MS"/>
              </a:rPr>
              <a:t>в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170" dirty="0">
                <a:latin typeface="Trebuchet MS"/>
                <a:cs typeface="Trebuchet MS"/>
              </a:rPr>
              <a:t>первый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135" dirty="0">
                <a:latin typeface="Trebuchet MS"/>
                <a:cs typeface="Trebuchet MS"/>
              </a:rPr>
              <a:t>момент</a:t>
            </a:r>
            <a:r>
              <a:rPr sz="3100" spc="-114" dirty="0">
                <a:latin typeface="Trebuchet MS"/>
                <a:cs typeface="Trebuchet MS"/>
              </a:rPr>
              <a:t> </a:t>
            </a:r>
            <a:r>
              <a:rPr sz="3100" spc="135" dirty="0">
                <a:latin typeface="Trebuchet MS"/>
                <a:cs typeface="Trebuchet MS"/>
              </a:rPr>
              <a:t>получения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145" dirty="0">
                <a:latin typeface="Trebuchet MS"/>
                <a:cs typeface="Trebuchet MS"/>
              </a:rPr>
              <a:t>информации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204" dirty="0">
                <a:latin typeface="Trebuchet MS"/>
                <a:cs typeface="Trebuchet MS"/>
              </a:rPr>
              <a:t>о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95" dirty="0">
                <a:latin typeface="Trebuchet MS"/>
                <a:cs typeface="Trebuchet MS"/>
              </a:rPr>
              <a:t>своем</a:t>
            </a:r>
            <a:r>
              <a:rPr sz="3100" spc="-114" dirty="0">
                <a:latin typeface="Trebuchet MS"/>
                <a:cs typeface="Trebuchet MS"/>
              </a:rPr>
              <a:t> </a:t>
            </a:r>
            <a:r>
              <a:rPr sz="3100" spc="45" dirty="0">
                <a:latin typeface="Trebuchet MS"/>
                <a:cs typeface="Trebuchet MS"/>
              </a:rPr>
              <a:t>диагнозе,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55" dirty="0">
                <a:latin typeface="Trebuchet MS"/>
                <a:cs typeface="Trebuchet MS"/>
              </a:rPr>
              <a:t>так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190" dirty="0">
                <a:latin typeface="Trebuchet MS"/>
                <a:cs typeface="Trebuchet MS"/>
              </a:rPr>
              <a:t>и</a:t>
            </a:r>
            <a:r>
              <a:rPr sz="3100" spc="-114" dirty="0">
                <a:latin typeface="Trebuchet MS"/>
                <a:cs typeface="Trebuchet MS"/>
              </a:rPr>
              <a:t> </a:t>
            </a:r>
            <a:r>
              <a:rPr sz="3100" spc="160" dirty="0">
                <a:latin typeface="Trebuchet MS"/>
                <a:cs typeface="Trebuchet MS"/>
              </a:rPr>
              <a:t>в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80" dirty="0">
                <a:latin typeface="Trebuchet MS"/>
                <a:cs typeface="Trebuchet MS"/>
              </a:rPr>
              <a:t>последующем.</a:t>
            </a:r>
            <a:endParaRPr sz="31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8" y="0"/>
            <a:ext cx="18288000" cy="1304925"/>
          </a:xfrm>
          <a:custGeom>
            <a:avLst/>
            <a:gdLst/>
            <a:ahLst/>
            <a:cxnLst/>
            <a:rect l="l" t="t" r="r" b="b"/>
            <a:pathLst>
              <a:path w="18288000" h="1304925">
                <a:moveTo>
                  <a:pt x="18287502" y="1304924"/>
                </a:moveTo>
                <a:lnTo>
                  <a:pt x="0" y="1304924"/>
                </a:lnTo>
                <a:lnTo>
                  <a:pt x="0" y="0"/>
                </a:lnTo>
                <a:lnTo>
                  <a:pt x="18287502" y="0"/>
                </a:lnTo>
                <a:lnTo>
                  <a:pt x="18287502" y="1304924"/>
                </a:lnTo>
                <a:close/>
              </a:path>
            </a:pathLst>
          </a:custGeom>
          <a:solidFill>
            <a:srgbClr val="5CE1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644207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305" dirty="0">
                <a:solidFill>
                  <a:srgbClr val="000000"/>
                </a:solidFill>
                <a:latin typeface="Trebuchet MS"/>
                <a:cs typeface="Trebuchet MS"/>
              </a:rPr>
              <a:t>Рекомендации</a:t>
            </a:r>
            <a:endParaRPr sz="69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8" y="3"/>
            <a:ext cx="18288000" cy="1304925"/>
          </a:xfrm>
          <a:custGeom>
            <a:avLst/>
            <a:gdLst/>
            <a:ahLst/>
            <a:cxnLst/>
            <a:rect l="l" t="t" r="r" b="b"/>
            <a:pathLst>
              <a:path w="18288000" h="1304925">
                <a:moveTo>
                  <a:pt x="18287502" y="1304924"/>
                </a:moveTo>
                <a:lnTo>
                  <a:pt x="0" y="1304924"/>
                </a:lnTo>
                <a:lnTo>
                  <a:pt x="0" y="0"/>
                </a:lnTo>
                <a:lnTo>
                  <a:pt x="18287502" y="0"/>
                </a:lnTo>
                <a:lnTo>
                  <a:pt x="18287502" y="1304924"/>
                </a:lnTo>
                <a:close/>
              </a:path>
            </a:pathLst>
          </a:custGeom>
          <a:solidFill>
            <a:srgbClr val="5CE1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7693" y="215141"/>
            <a:ext cx="644207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305" dirty="0">
                <a:solidFill>
                  <a:srgbClr val="000000"/>
                </a:solidFill>
                <a:latin typeface="Trebuchet MS"/>
                <a:cs typeface="Trebuchet MS"/>
              </a:rPr>
              <a:t>Рекомендации</a:t>
            </a:r>
            <a:endParaRPr sz="695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0802" y="1892832"/>
            <a:ext cx="16986250" cy="8169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3840">
              <a:lnSpc>
                <a:spcPct val="114900"/>
              </a:lnSpc>
              <a:spcBef>
                <a:spcPts val="100"/>
              </a:spcBef>
            </a:pPr>
            <a:r>
              <a:rPr sz="3100" b="1" spc="80" dirty="0">
                <a:latin typeface="Tahoma"/>
                <a:cs typeface="Tahoma"/>
              </a:rPr>
              <a:t>Изменение</a:t>
            </a:r>
            <a:r>
              <a:rPr sz="3100" b="1" spc="-110" dirty="0">
                <a:latin typeface="Tahoma"/>
                <a:cs typeface="Tahoma"/>
              </a:rPr>
              <a:t> </a:t>
            </a:r>
            <a:r>
              <a:rPr sz="3100" b="1" spc="35" dirty="0">
                <a:latin typeface="Tahoma"/>
                <a:cs typeface="Tahoma"/>
              </a:rPr>
              <a:t>законодательства</a:t>
            </a:r>
            <a:r>
              <a:rPr sz="3100" b="1" spc="-105" dirty="0">
                <a:latin typeface="Tahoma"/>
                <a:cs typeface="Tahoma"/>
              </a:rPr>
              <a:t> </a:t>
            </a:r>
            <a:r>
              <a:rPr sz="3100" b="1" spc="-15" dirty="0">
                <a:latin typeface="Tahoma"/>
                <a:cs typeface="Tahoma"/>
              </a:rPr>
              <a:t>для</a:t>
            </a:r>
            <a:r>
              <a:rPr sz="3100" b="1" spc="-105" dirty="0">
                <a:latin typeface="Tahoma"/>
                <a:cs typeface="Tahoma"/>
              </a:rPr>
              <a:t> </a:t>
            </a:r>
            <a:r>
              <a:rPr sz="3100" b="1" spc="40" dirty="0">
                <a:latin typeface="Tahoma"/>
                <a:cs typeface="Tahoma"/>
              </a:rPr>
              <a:t>снижения</a:t>
            </a:r>
            <a:r>
              <a:rPr sz="3100" b="1" spc="-110" dirty="0">
                <a:latin typeface="Tahoma"/>
                <a:cs typeface="Tahoma"/>
              </a:rPr>
              <a:t> </a:t>
            </a:r>
            <a:r>
              <a:rPr sz="3100" b="1" spc="5" dirty="0">
                <a:latin typeface="Tahoma"/>
                <a:cs typeface="Tahoma"/>
              </a:rPr>
              <a:t>уровня</a:t>
            </a:r>
            <a:r>
              <a:rPr sz="3100" b="1" spc="-105" dirty="0">
                <a:latin typeface="Tahoma"/>
                <a:cs typeface="Tahoma"/>
              </a:rPr>
              <a:t> </a:t>
            </a:r>
            <a:r>
              <a:rPr sz="3100" b="1" spc="45" dirty="0">
                <a:latin typeface="Tahoma"/>
                <a:cs typeface="Tahoma"/>
              </a:rPr>
              <a:t>насилия</a:t>
            </a:r>
            <a:r>
              <a:rPr sz="3100" b="1" spc="-105" dirty="0">
                <a:latin typeface="Tahoma"/>
                <a:cs typeface="Tahoma"/>
              </a:rPr>
              <a:t> </a:t>
            </a:r>
            <a:r>
              <a:rPr sz="3100" b="1" spc="210" dirty="0">
                <a:latin typeface="Tahoma"/>
                <a:cs typeface="Tahoma"/>
              </a:rPr>
              <a:t>и</a:t>
            </a:r>
            <a:r>
              <a:rPr sz="3100" b="1" spc="-110" dirty="0">
                <a:latin typeface="Tahoma"/>
                <a:cs typeface="Tahoma"/>
              </a:rPr>
              <a:t> </a:t>
            </a:r>
            <a:r>
              <a:rPr sz="3100" b="1" spc="114" dirty="0">
                <a:latin typeface="Tahoma"/>
                <a:cs typeface="Tahoma"/>
              </a:rPr>
              <a:t>дискриминации </a:t>
            </a:r>
            <a:r>
              <a:rPr sz="3100" b="1" spc="-890" dirty="0">
                <a:latin typeface="Tahoma"/>
                <a:cs typeface="Tahoma"/>
              </a:rPr>
              <a:t> </a:t>
            </a:r>
            <a:r>
              <a:rPr sz="3100" b="1" spc="210" dirty="0">
                <a:latin typeface="Tahoma"/>
                <a:cs typeface="Tahoma"/>
              </a:rPr>
              <a:t>и</a:t>
            </a:r>
            <a:r>
              <a:rPr sz="3100" b="1" spc="-105" dirty="0">
                <a:latin typeface="Tahoma"/>
                <a:cs typeface="Tahoma"/>
              </a:rPr>
              <a:t> </a:t>
            </a:r>
            <a:r>
              <a:rPr sz="3100" b="1" spc="25" dirty="0">
                <a:latin typeface="Tahoma"/>
                <a:cs typeface="Tahoma"/>
              </a:rPr>
              <a:t>получения</a:t>
            </a:r>
            <a:r>
              <a:rPr sz="3100" b="1" spc="-105" dirty="0">
                <a:latin typeface="Tahoma"/>
                <a:cs typeface="Tahoma"/>
              </a:rPr>
              <a:t> </a:t>
            </a:r>
            <a:r>
              <a:rPr sz="3100" b="1" spc="10" dirty="0">
                <a:latin typeface="Tahoma"/>
                <a:cs typeface="Tahoma"/>
              </a:rPr>
              <a:t>доступа</a:t>
            </a:r>
            <a:r>
              <a:rPr sz="3100" b="1" spc="-105" dirty="0">
                <a:latin typeface="Tahoma"/>
                <a:cs typeface="Tahoma"/>
              </a:rPr>
              <a:t> </a:t>
            </a:r>
            <a:r>
              <a:rPr sz="3100" b="1" spc="45" dirty="0">
                <a:latin typeface="Tahoma"/>
                <a:cs typeface="Tahoma"/>
              </a:rPr>
              <a:t>к</a:t>
            </a:r>
            <a:r>
              <a:rPr sz="3100" b="1" spc="-100" dirty="0">
                <a:latin typeface="Tahoma"/>
                <a:cs typeface="Tahoma"/>
              </a:rPr>
              <a:t> </a:t>
            </a:r>
            <a:r>
              <a:rPr sz="3100" b="1" spc="20" dirty="0">
                <a:latin typeface="Tahoma"/>
                <a:cs typeface="Tahoma"/>
              </a:rPr>
              <a:t>здравоохранению</a:t>
            </a:r>
            <a:r>
              <a:rPr sz="3100" b="1" spc="-105" dirty="0">
                <a:latin typeface="Tahoma"/>
                <a:cs typeface="Tahoma"/>
              </a:rPr>
              <a:t> </a:t>
            </a:r>
            <a:r>
              <a:rPr sz="3100" b="1" spc="-15" dirty="0">
                <a:latin typeface="Tahoma"/>
                <a:cs typeface="Tahoma"/>
              </a:rPr>
              <a:t>для</a:t>
            </a:r>
            <a:r>
              <a:rPr sz="3100" b="1" spc="-105" dirty="0">
                <a:latin typeface="Tahoma"/>
                <a:cs typeface="Tahoma"/>
              </a:rPr>
              <a:t> </a:t>
            </a:r>
            <a:r>
              <a:rPr sz="3100" b="1" dirty="0">
                <a:latin typeface="Tahoma"/>
                <a:cs typeface="Tahoma"/>
              </a:rPr>
              <a:t>трансгендерных</a:t>
            </a:r>
            <a:r>
              <a:rPr sz="3100" b="1" spc="-100" dirty="0">
                <a:latin typeface="Tahoma"/>
                <a:cs typeface="Tahoma"/>
              </a:rPr>
              <a:t> </a:t>
            </a:r>
            <a:r>
              <a:rPr sz="3100" b="1" spc="10" dirty="0">
                <a:latin typeface="Tahoma"/>
                <a:cs typeface="Tahoma"/>
              </a:rPr>
              <a:t>людей</a:t>
            </a:r>
            <a:endParaRPr sz="3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500">
              <a:latin typeface="Tahoma"/>
              <a:cs typeface="Tahoma"/>
            </a:endParaRPr>
          </a:p>
          <a:p>
            <a:pPr marL="12700" marR="5080">
              <a:lnSpc>
                <a:spcPct val="114900"/>
              </a:lnSpc>
            </a:pPr>
            <a:r>
              <a:rPr sz="3100" spc="45" dirty="0">
                <a:latin typeface="Trebuchet MS"/>
                <a:cs typeface="Trebuchet MS"/>
              </a:rPr>
              <a:t>государству </a:t>
            </a:r>
            <a:r>
              <a:rPr sz="3100" spc="75" dirty="0">
                <a:latin typeface="Trebuchet MS"/>
                <a:cs typeface="Trebuchet MS"/>
              </a:rPr>
              <a:t>стоит </a:t>
            </a:r>
            <a:r>
              <a:rPr sz="3100" spc="105" dirty="0">
                <a:latin typeface="Trebuchet MS"/>
                <a:cs typeface="Trebuchet MS"/>
              </a:rPr>
              <a:t>пересмотреть </a:t>
            </a:r>
            <a:r>
              <a:rPr sz="3100" spc="100" dirty="0">
                <a:latin typeface="Trebuchet MS"/>
                <a:cs typeface="Trebuchet MS"/>
              </a:rPr>
              <a:t>законодательство </a:t>
            </a:r>
            <a:r>
              <a:rPr sz="3100" spc="160" dirty="0">
                <a:latin typeface="Trebuchet MS"/>
                <a:cs typeface="Trebuchet MS"/>
              </a:rPr>
              <a:t>в </a:t>
            </a:r>
            <a:r>
              <a:rPr sz="3100" spc="100" dirty="0">
                <a:latin typeface="Trebuchet MS"/>
                <a:cs typeface="Trebuchet MS"/>
              </a:rPr>
              <a:t>части </a:t>
            </a:r>
            <a:r>
              <a:rPr sz="3100" spc="120" dirty="0">
                <a:latin typeface="Trebuchet MS"/>
                <a:cs typeface="Trebuchet MS"/>
              </a:rPr>
              <a:t>регулирования </a:t>
            </a:r>
            <a:r>
              <a:rPr sz="3100" spc="155" dirty="0">
                <a:latin typeface="Trebuchet MS"/>
                <a:cs typeface="Trebuchet MS"/>
              </a:rPr>
              <a:t>данной </a:t>
            </a:r>
            <a:r>
              <a:rPr sz="3100" spc="160" dirty="0">
                <a:latin typeface="Trebuchet MS"/>
                <a:cs typeface="Trebuchet MS"/>
              </a:rPr>
              <a:t> </a:t>
            </a:r>
            <a:r>
              <a:rPr sz="3100" spc="90" dirty="0">
                <a:latin typeface="Trebuchet MS"/>
                <a:cs typeface="Trebuchet MS"/>
              </a:rPr>
              <a:t>процедуры, </a:t>
            </a:r>
            <a:r>
              <a:rPr sz="3100" spc="160" dirty="0">
                <a:latin typeface="Trebuchet MS"/>
                <a:cs typeface="Trebuchet MS"/>
              </a:rPr>
              <a:t>в </a:t>
            </a:r>
            <a:r>
              <a:rPr sz="3100" spc="155" dirty="0">
                <a:latin typeface="Trebuchet MS"/>
                <a:cs typeface="Trebuchet MS"/>
              </a:rPr>
              <a:t>первую </a:t>
            </a:r>
            <a:r>
              <a:rPr sz="3100" spc="130" dirty="0">
                <a:latin typeface="Trebuchet MS"/>
                <a:cs typeface="Trebuchet MS"/>
              </a:rPr>
              <a:t>очередь </a:t>
            </a:r>
            <a:r>
              <a:rPr sz="3100" spc="105" dirty="0">
                <a:latin typeface="Trebuchet MS"/>
                <a:cs typeface="Trebuchet MS"/>
              </a:rPr>
              <a:t>устранив </a:t>
            </a:r>
            <a:r>
              <a:rPr sz="3100" spc="135" dirty="0">
                <a:latin typeface="Trebuchet MS"/>
                <a:cs typeface="Trebuchet MS"/>
              </a:rPr>
              <a:t>требования </a:t>
            </a:r>
            <a:r>
              <a:rPr sz="3100" spc="95" dirty="0">
                <a:latin typeface="Trebuchet MS"/>
                <a:cs typeface="Trebuchet MS"/>
              </a:rPr>
              <a:t>хирургического </a:t>
            </a:r>
            <a:r>
              <a:rPr sz="3100" spc="114" dirty="0">
                <a:latin typeface="Trebuchet MS"/>
                <a:cs typeface="Trebuchet MS"/>
              </a:rPr>
              <a:t>вмешательства </a:t>
            </a:r>
            <a:r>
              <a:rPr sz="3100" spc="120" dirty="0">
                <a:latin typeface="Trebuchet MS"/>
                <a:cs typeface="Trebuchet MS"/>
              </a:rPr>
              <a:t> </a:t>
            </a:r>
            <a:r>
              <a:rPr sz="3100" spc="30" dirty="0">
                <a:latin typeface="Trebuchet MS"/>
                <a:cs typeface="Trebuchet MS"/>
              </a:rPr>
              <a:t>для </a:t>
            </a:r>
            <a:r>
              <a:rPr sz="3100" spc="135" dirty="0">
                <a:latin typeface="Trebuchet MS"/>
                <a:cs typeface="Trebuchet MS"/>
              </a:rPr>
              <a:t>изменения </a:t>
            </a:r>
            <a:r>
              <a:rPr sz="3100" spc="260" dirty="0">
                <a:latin typeface="Trebuchet MS"/>
                <a:cs typeface="Trebuchet MS"/>
              </a:rPr>
              <a:t>ФИО </a:t>
            </a:r>
            <a:r>
              <a:rPr sz="3100" spc="160" dirty="0">
                <a:latin typeface="Trebuchet MS"/>
                <a:cs typeface="Trebuchet MS"/>
              </a:rPr>
              <a:t>в </a:t>
            </a:r>
            <a:r>
              <a:rPr sz="3100" spc="90" dirty="0">
                <a:latin typeface="Trebuchet MS"/>
                <a:cs typeface="Trebuchet MS"/>
              </a:rPr>
              <a:t>соответствии </a:t>
            </a:r>
            <a:r>
              <a:rPr sz="3100" spc="-70" dirty="0">
                <a:latin typeface="Trebuchet MS"/>
                <a:cs typeface="Trebuchet MS"/>
              </a:rPr>
              <a:t>с </a:t>
            </a:r>
            <a:r>
              <a:rPr sz="3100" spc="114" dirty="0">
                <a:latin typeface="Trebuchet MS"/>
                <a:cs typeface="Trebuchet MS"/>
              </a:rPr>
              <a:t>гендерной </a:t>
            </a:r>
            <a:r>
              <a:rPr sz="3100" spc="140" dirty="0">
                <a:latin typeface="Trebuchet MS"/>
                <a:cs typeface="Trebuchet MS"/>
              </a:rPr>
              <a:t>идентичностью </a:t>
            </a:r>
            <a:r>
              <a:rPr sz="3100" spc="45" dirty="0">
                <a:latin typeface="Trebuchet MS"/>
                <a:cs typeface="Trebuchet MS"/>
              </a:rPr>
              <a:t>человека, </a:t>
            </a:r>
            <a:r>
              <a:rPr sz="3100" spc="50" dirty="0">
                <a:latin typeface="Trebuchet MS"/>
                <a:cs typeface="Trebuchet MS"/>
              </a:rPr>
              <a:t> </a:t>
            </a:r>
            <a:r>
              <a:rPr sz="3100" spc="120" dirty="0">
                <a:latin typeface="Trebuchet MS"/>
                <a:cs typeface="Trebuchet MS"/>
              </a:rPr>
              <a:t>закрепленные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160" dirty="0">
                <a:latin typeface="Trebuchet MS"/>
                <a:cs typeface="Trebuchet MS"/>
              </a:rPr>
              <a:t>в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90" dirty="0">
                <a:latin typeface="Trebuchet MS"/>
                <a:cs typeface="Trebuchet MS"/>
              </a:rPr>
              <a:t>пункте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140" dirty="0">
                <a:latin typeface="Trebuchet MS"/>
                <a:cs typeface="Trebuchet MS"/>
              </a:rPr>
              <a:t>13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95" dirty="0">
                <a:latin typeface="Trebuchet MS"/>
                <a:cs typeface="Trebuchet MS"/>
              </a:rPr>
              <a:t>статьи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140" dirty="0">
                <a:latin typeface="Trebuchet MS"/>
                <a:cs typeface="Trebuchet MS"/>
              </a:rPr>
              <a:t>257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35" dirty="0">
                <a:latin typeface="Trebuchet MS"/>
                <a:cs typeface="Trebuchet MS"/>
              </a:rPr>
              <a:t>Кодекса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204" dirty="0">
                <a:latin typeface="Trebuchet MS"/>
                <a:cs typeface="Trebuchet MS"/>
              </a:rPr>
              <a:t>о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95" dirty="0">
                <a:latin typeface="Trebuchet MS"/>
                <a:cs typeface="Trebuchet MS"/>
              </a:rPr>
              <a:t>браке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5" dirty="0">
                <a:latin typeface="Trebuchet MS"/>
                <a:cs typeface="Trebuchet MS"/>
              </a:rPr>
              <a:t>(супружестве)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190" dirty="0">
                <a:latin typeface="Trebuchet MS"/>
                <a:cs typeface="Trebuchet MS"/>
              </a:rPr>
              <a:t>и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85" dirty="0">
                <a:latin typeface="Trebuchet MS"/>
                <a:cs typeface="Trebuchet MS"/>
              </a:rPr>
              <a:t>семье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-85" dirty="0">
                <a:latin typeface="Trebuchet MS"/>
                <a:cs typeface="Trebuchet MS"/>
              </a:rPr>
              <a:t>РК,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130" dirty="0">
                <a:latin typeface="Trebuchet MS"/>
                <a:cs typeface="Trebuchet MS"/>
              </a:rPr>
              <a:t>а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40" dirty="0">
                <a:latin typeface="Trebuchet MS"/>
                <a:cs typeface="Trebuchet MS"/>
              </a:rPr>
              <a:t>также </a:t>
            </a:r>
            <a:r>
              <a:rPr sz="3100" spc="-919" dirty="0">
                <a:latin typeface="Trebuchet MS"/>
                <a:cs typeface="Trebuchet MS"/>
              </a:rPr>
              <a:t> </a:t>
            </a:r>
            <a:r>
              <a:rPr sz="3100" spc="125" dirty="0">
                <a:latin typeface="Trebuchet MS"/>
                <a:cs typeface="Trebuchet MS"/>
              </a:rPr>
              <a:t>закрепить</a:t>
            </a:r>
            <a:r>
              <a:rPr sz="3100" spc="-114" dirty="0">
                <a:latin typeface="Trebuchet MS"/>
                <a:cs typeface="Trebuchet MS"/>
              </a:rPr>
              <a:t> </a:t>
            </a:r>
            <a:r>
              <a:rPr sz="3100" spc="120" dirty="0">
                <a:latin typeface="Trebuchet MS"/>
                <a:cs typeface="Trebuchet MS"/>
              </a:rPr>
              <a:t>законодательно</a:t>
            </a:r>
            <a:r>
              <a:rPr sz="3100" spc="-110" dirty="0">
                <a:latin typeface="Trebuchet MS"/>
                <a:cs typeface="Trebuchet MS"/>
              </a:rPr>
              <a:t> </a:t>
            </a:r>
            <a:r>
              <a:rPr sz="3100" spc="130" dirty="0">
                <a:latin typeface="Trebuchet MS"/>
                <a:cs typeface="Trebuchet MS"/>
              </a:rPr>
              <a:t>возможность</a:t>
            </a:r>
            <a:r>
              <a:rPr sz="3100" spc="-114" dirty="0">
                <a:latin typeface="Trebuchet MS"/>
                <a:cs typeface="Trebuchet MS"/>
              </a:rPr>
              <a:t> </a:t>
            </a:r>
            <a:r>
              <a:rPr sz="3100" spc="135" dirty="0">
                <a:latin typeface="Trebuchet MS"/>
                <a:cs typeface="Trebuchet MS"/>
              </a:rPr>
              <a:t>изменения</a:t>
            </a:r>
            <a:r>
              <a:rPr sz="3100" spc="-110" dirty="0">
                <a:latin typeface="Trebuchet MS"/>
                <a:cs typeface="Trebuchet MS"/>
              </a:rPr>
              <a:t> </a:t>
            </a:r>
            <a:r>
              <a:rPr sz="3100" spc="100" dirty="0">
                <a:latin typeface="Trebuchet MS"/>
                <a:cs typeface="Trebuchet MS"/>
              </a:rPr>
              <a:t>гендерного</a:t>
            </a:r>
            <a:r>
              <a:rPr sz="3100" spc="-110" dirty="0">
                <a:latin typeface="Trebuchet MS"/>
                <a:cs typeface="Trebuchet MS"/>
              </a:rPr>
              <a:t> </a:t>
            </a:r>
            <a:r>
              <a:rPr sz="3100" spc="110" dirty="0">
                <a:latin typeface="Trebuchet MS"/>
                <a:cs typeface="Trebuchet MS"/>
              </a:rPr>
              <a:t>маркера</a:t>
            </a:r>
            <a:r>
              <a:rPr sz="3100" spc="-114" dirty="0">
                <a:latin typeface="Trebuchet MS"/>
                <a:cs typeface="Trebuchet MS"/>
              </a:rPr>
              <a:t> </a:t>
            </a:r>
            <a:r>
              <a:rPr sz="3100" spc="160" dirty="0">
                <a:latin typeface="Trebuchet MS"/>
                <a:cs typeface="Trebuchet MS"/>
              </a:rPr>
              <a:t>в</a:t>
            </a:r>
            <a:r>
              <a:rPr sz="3100" spc="-110" dirty="0">
                <a:latin typeface="Trebuchet MS"/>
                <a:cs typeface="Trebuchet MS"/>
              </a:rPr>
              <a:t> </a:t>
            </a:r>
            <a:r>
              <a:rPr sz="3100" spc="45" dirty="0">
                <a:latin typeface="Trebuchet MS"/>
                <a:cs typeface="Trebuchet MS"/>
              </a:rPr>
              <a:t>документах.</a:t>
            </a:r>
            <a:endParaRPr sz="3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>
              <a:latin typeface="Trebuchet MS"/>
              <a:cs typeface="Trebuchet MS"/>
            </a:endParaRPr>
          </a:p>
          <a:p>
            <a:pPr marL="12700" marR="566420">
              <a:lnSpc>
                <a:spcPct val="114900"/>
              </a:lnSpc>
              <a:spcBef>
                <a:spcPts val="5"/>
              </a:spcBef>
            </a:pPr>
            <a:r>
              <a:rPr sz="3100" spc="45" dirty="0">
                <a:latin typeface="Trebuchet MS"/>
                <a:cs typeface="Trebuchet MS"/>
              </a:rPr>
              <a:t>государству </a:t>
            </a:r>
            <a:r>
              <a:rPr sz="3100" spc="135" dirty="0">
                <a:latin typeface="Trebuchet MS"/>
                <a:cs typeface="Trebuchet MS"/>
              </a:rPr>
              <a:t>необходимо </a:t>
            </a:r>
            <a:r>
              <a:rPr sz="3100" spc="140" dirty="0">
                <a:latin typeface="Trebuchet MS"/>
                <a:cs typeface="Trebuchet MS"/>
              </a:rPr>
              <a:t>отменить </a:t>
            </a:r>
            <a:r>
              <a:rPr sz="3100" spc="114" dirty="0">
                <a:latin typeface="Trebuchet MS"/>
                <a:cs typeface="Trebuchet MS"/>
              </a:rPr>
              <a:t>законодательное </a:t>
            </a:r>
            <a:r>
              <a:rPr sz="3100" spc="145" dirty="0">
                <a:latin typeface="Trebuchet MS"/>
                <a:cs typeface="Trebuchet MS"/>
              </a:rPr>
              <a:t>ограничение </a:t>
            </a:r>
            <a:r>
              <a:rPr sz="3100" spc="160" dirty="0">
                <a:latin typeface="Trebuchet MS"/>
                <a:cs typeface="Trebuchet MS"/>
              </a:rPr>
              <a:t>в </a:t>
            </a:r>
            <a:r>
              <a:rPr sz="3100" spc="60" dirty="0">
                <a:latin typeface="Trebuchet MS"/>
                <a:cs typeface="Trebuchet MS"/>
              </a:rPr>
              <a:t>доступе </a:t>
            </a:r>
            <a:r>
              <a:rPr sz="3100" spc="5" dirty="0">
                <a:latin typeface="Trebuchet MS"/>
                <a:cs typeface="Trebuchet MS"/>
              </a:rPr>
              <a:t>к </a:t>
            </a:r>
            <a:r>
              <a:rPr sz="3100" spc="10" dirty="0">
                <a:latin typeface="Trebuchet MS"/>
                <a:cs typeface="Trebuchet MS"/>
              </a:rPr>
              <a:t> </a:t>
            </a:r>
            <a:r>
              <a:rPr sz="3100" spc="95" dirty="0">
                <a:latin typeface="Trebuchet MS"/>
                <a:cs typeface="Trebuchet MS"/>
              </a:rPr>
              <a:t>гендерно-аффирмативной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225" dirty="0">
                <a:latin typeface="Trebuchet MS"/>
                <a:cs typeface="Trebuchet MS"/>
              </a:rPr>
              <a:t>помощи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30" dirty="0">
                <a:latin typeface="Trebuchet MS"/>
                <a:cs typeface="Trebuchet MS"/>
              </a:rPr>
              <a:t>для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130" dirty="0">
                <a:latin typeface="Trebuchet MS"/>
                <a:cs typeface="Trebuchet MS"/>
              </a:rPr>
              <a:t>совершеннолетних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100" dirty="0">
                <a:latin typeface="Trebuchet MS"/>
                <a:cs typeface="Trebuchet MS"/>
              </a:rPr>
              <a:t>трансгендерных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110" dirty="0">
                <a:latin typeface="Trebuchet MS"/>
                <a:cs typeface="Trebuchet MS"/>
              </a:rPr>
              <a:t>людей</a:t>
            </a:r>
            <a:r>
              <a:rPr sz="3100" spc="-120" dirty="0">
                <a:latin typeface="Trebuchet MS"/>
                <a:cs typeface="Trebuchet MS"/>
              </a:rPr>
              <a:t> </a:t>
            </a:r>
            <a:r>
              <a:rPr sz="3100" spc="160" dirty="0">
                <a:latin typeface="Trebuchet MS"/>
                <a:cs typeface="Trebuchet MS"/>
              </a:rPr>
              <a:t>в </a:t>
            </a:r>
            <a:r>
              <a:rPr sz="3100" spc="-919" dirty="0">
                <a:latin typeface="Trebuchet MS"/>
                <a:cs typeface="Trebuchet MS"/>
              </a:rPr>
              <a:t> </a:t>
            </a:r>
            <a:r>
              <a:rPr sz="3100" spc="90" dirty="0">
                <a:latin typeface="Trebuchet MS"/>
                <a:cs typeface="Trebuchet MS"/>
              </a:rPr>
              <a:t>возрасте </a:t>
            </a:r>
            <a:r>
              <a:rPr sz="3100" spc="120" dirty="0">
                <a:latin typeface="Trebuchet MS"/>
                <a:cs typeface="Trebuchet MS"/>
              </a:rPr>
              <a:t>от </a:t>
            </a:r>
            <a:r>
              <a:rPr sz="3100" spc="140" dirty="0">
                <a:latin typeface="Trebuchet MS"/>
                <a:cs typeface="Trebuchet MS"/>
              </a:rPr>
              <a:t>18 </a:t>
            </a:r>
            <a:r>
              <a:rPr sz="3100" spc="90" dirty="0">
                <a:latin typeface="Trebuchet MS"/>
                <a:cs typeface="Trebuchet MS"/>
              </a:rPr>
              <a:t>до </a:t>
            </a:r>
            <a:r>
              <a:rPr sz="3100" spc="140" dirty="0">
                <a:latin typeface="Trebuchet MS"/>
                <a:cs typeface="Trebuchet MS"/>
              </a:rPr>
              <a:t>21 </a:t>
            </a:r>
            <a:r>
              <a:rPr sz="3100" spc="-20" dirty="0">
                <a:latin typeface="Trebuchet MS"/>
                <a:cs typeface="Trebuchet MS"/>
              </a:rPr>
              <a:t>года, </a:t>
            </a:r>
            <a:r>
              <a:rPr sz="3100" spc="114" dirty="0">
                <a:latin typeface="Trebuchet MS"/>
                <a:cs typeface="Trebuchet MS"/>
              </a:rPr>
              <a:t>закрепленное </a:t>
            </a:r>
            <a:r>
              <a:rPr sz="3100" spc="160" dirty="0">
                <a:latin typeface="Trebuchet MS"/>
                <a:cs typeface="Trebuchet MS"/>
              </a:rPr>
              <a:t>в </a:t>
            </a:r>
            <a:r>
              <a:rPr sz="3100" spc="70" dirty="0">
                <a:latin typeface="Trebuchet MS"/>
                <a:cs typeface="Trebuchet MS"/>
              </a:rPr>
              <a:t>статье </a:t>
            </a:r>
            <a:r>
              <a:rPr sz="3100" spc="140" dirty="0">
                <a:latin typeface="Trebuchet MS"/>
                <a:cs typeface="Trebuchet MS"/>
              </a:rPr>
              <a:t>156 </a:t>
            </a:r>
            <a:r>
              <a:rPr sz="3100" spc="35" dirty="0">
                <a:latin typeface="Trebuchet MS"/>
                <a:cs typeface="Trebuchet MS"/>
              </a:rPr>
              <a:t>Кодекса </a:t>
            </a:r>
            <a:r>
              <a:rPr sz="3100" spc="204" dirty="0">
                <a:latin typeface="Trebuchet MS"/>
                <a:cs typeface="Trebuchet MS"/>
              </a:rPr>
              <a:t>о </a:t>
            </a:r>
            <a:r>
              <a:rPr sz="3100" spc="135" dirty="0">
                <a:latin typeface="Trebuchet MS"/>
                <a:cs typeface="Trebuchet MS"/>
              </a:rPr>
              <a:t>здоровье народа </a:t>
            </a:r>
            <a:r>
              <a:rPr sz="3100" spc="190" dirty="0">
                <a:latin typeface="Trebuchet MS"/>
                <a:cs typeface="Trebuchet MS"/>
              </a:rPr>
              <a:t>и </a:t>
            </a:r>
            <a:r>
              <a:rPr sz="3100" spc="-919" dirty="0">
                <a:latin typeface="Trebuchet MS"/>
                <a:cs typeface="Trebuchet MS"/>
              </a:rPr>
              <a:t> </a:t>
            </a:r>
            <a:r>
              <a:rPr sz="3100" spc="45" dirty="0">
                <a:latin typeface="Trebuchet MS"/>
                <a:cs typeface="Trebuchet MS"/>
              </a:rPr>
              <a:t>системе </a:t>
            </a:r>
            <a:r>
              <a:rPr sz="3100" spc="100" dirty="0">
                <a:latin typeface="Trebuchet MS"/>
                <a:cs typeface="Trebuchet MS"/>
              </a:rPr>
              <a:t>здравоохранения, </a:t>
            </a:r>
            <a:r>
              <a:rPr sz="3100" spc="55" dirty="0">
                <a:latin typeface="Trebuchet MS"/>
                <a:cs typeface="Trebuchet MS"/>
              </a:rPr>
              <a:t>так </a:t>
            </a:r>
            <a:r>
              <a:rPr sz="3100" spc="45" dirty="0">
                <a:latin typeface="Trebuchet MS"/>
                <a:cs typeface="Trebuchet MS"/>
              </a:rPr>
              <a:t>как </a:t>
            </a:r>
            <a:r>
              <a:rPr sz="3100" spc="55" dirty="0">
                <a:latin typeface="Trebuchet MS"/>
                <a:cs typeface="Trebuchet MS"/>
              </a:rPr>
              <a:t>отсутствие </a:t>
            </a:r>
            <a:r>
              <a:rPr sz="3100" spc="20" dirty="0">
                <a:latin typeface="Trebuchet MS"/>
                <a:cs typeface="Trebuchet MS"/>
              </a:rPr>
              <a:t>у </a:t>
            </a:r>
            <a:r>
              <a:rPr sz="3100" spc="120" dirty="0">
                <a:latin typeface="Trebuchet MS"/>
                <a:cs typeface="Trebuchet MS"/>
              </a:rPr>
              <a:t>молодых </a:t>
            </a:r>
            <a:r>
              <a:rPr sz="3100" spc="100" dirty="0">
                <a:latin typeface="Trebuchet MS"/>
                <a:cs typeface="Trebuchet MS"/>
              </a:rPr>
              <a:t>трансгендерных </a:t>
            </a:r>
            <a:r>
              <a:rPr sz="3100" spc="110" dirty="0">
                <a:latin typeface="Trebuchet MS"/>
                <a:cs typeface="Trebuchet MS"/>
              </a:rPr>
              <a:t>людей </a:t>
            </a:r>
            <a:r>
              <a:rPr sz="3100" spc="114" dirty="0">
                <a:latin typeface="Trebuchet MS"/>
                <a:cs typeface="Trebuchet MS"/>
              </a:rPr>
              <a:t> </a:t>
            </a:r>
            <a:r>
              <a:rPr sz="3100" spc="70" dirty="0">
                <a:latin typeface="Trebuchet MS"/>
                <a:cs typeface="Trebuchet MS"/>
              </a:rPr>
              <a:t>доступа </a:t>
            </a:r>
            <a:r>
              <a:rPr sz="3100" spc="5" dirty="0">
                <a:latin typeface="Trebuchet MS"/>
                <a:cs typeface="Trebuchet MS"/>
              </a:rPr>
              <a:t>к </a:t>
            </a:r>
            <a:r>
              <a:rPr sz="3100" spc="140" dirty="0">
                <a:latin typeface="Trebuchet MS"/>
                <a:cs typeface="Trebuchet MS"/>
              </a:rPr>
              <a:t>необходимой </a:t>
            </a:r>
            <a:r>
              <a:rPr sz="3100" spc="114" dirty="0">
                <a:latin typeface="Trebuchet MS"/>
                <a:cs typeface="Trebuchet MS"/>
              </a:rPr>
              <a:t>медико-социальной </a:t>
            </a:r>
            <a:r>
              <a:rPr sz="3100" spc="225" dirty="0">
                <a:latin typeface="Trebuchet MS"/>
                <a:cs typeface="Trebuchet MS"/>
              </a:rPr>
              <a:t>помощи </a:t>
            </a:r>
            <a:r>
              <a:rPr sz="3100" spc="25" dirty="0">
                <a:latin typeface="Trebuchet MS"/>
                <a:cs typeface="Trebuchet MS"/>
              </a:rPr>
              <a:t>усугубляет </a:t>
            </a:r>
            <a:r>
              <a:rPr sz="3100" spc="130" dirty="0">
                <a:latin typeface="Trebuchet MS"/>
                <a:cs typeface="Trebuchet MS"/>
              </a:rPr>
              <a:t>рискованное </a:t>
            </a:r>
            <a:r>
              <a:rPr sz="3100" spc="135" dirty="0">
                <a:latin typeface="Trebuchet MS"/>
                <a:cs typeface="Trebuchet MS"/>
              </a:rPr>
              <a:t> </a:t>
            </a:r>
            <a:r>
              <a:rPr sz="3100" spc="70" dirty="0">
                <a:latin typeface="Trebuchet MS"/>
                <a:cs typeface="Trebuchet MS"/>
              </a:rPr>
              <a:t>поведение,</a:t>
            </a:r>
            <a:r>
              <a:rPr sz="3100" spc="-130" dirty="0">
                <a:latin typeface="Trebuchet MS"/>
                <a:cs typeface="Trebuchet MS"/>
              </a:rPr>
              <a:t> </a:t>
            </a:r>
            <a:r>
              <a:rPr sz="3100" spc="120" dirty="0">
                <a:latin typeface="Trebuchet MS"/>
                <a:cs typeface="Trebuchet MS"/>
              </a:rPr>
              <a:t>связанное</a:t>
            </a:r>
            <a:r>
              <a:rPr sz="3100" spc="-130" dirty="0">
                <a:latin typeface="Trebuchet MS"/>
                <a:cs typeface="Trebuchet MS"/>
              </a:rPr>
              <a:t> </a:t>
            </a:r>
            <a:r>
              <a:rPr sz="3100" spc="-70" dirty="0">
                <a:latin typeface="Trebuchet MS"/>
                <a:cs typeface="Trebuchet MS"/>
              </a:rPr>
              <a:t>с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145" dirty="0">
                <a:latin typeface="Trebuchet MS"/>
                <a:cs typeface="Trebuchet MS"/>
              </a:rPr>
              <a:t>возможностью</a:t>
            </a:r>
            <a:r>
              <a:rPr sz="3100" spc="-130" dirty="0">
                <a:latin typeface="Trebuchet MS"/>
                <a:cs typeface="Trebuchet MS"/>
              </a:rPr>
              <a:t> </a:t>
            </a:r>
            <a:r>
              <a:rPr sz="3100" spc="150" dirty="0">
                <a:latin typeface="Trebuchet MS"/>
                <a:cs typeface="Trebuchet MS"/>
              </a:rPr>
              <a:t>инфицирования</a:t>
            </a:r>
            <a:r>
              <a:rPr sz="3100" spc="-130" dirty="0">
                <a:latin typeface="Trebuchet MS"/>
                <a:cs typeface="Trebuchet MS"/>
              </a:rPr>
              <a:t> </a:t>
            </a:r>
            <a:r>
              <a:rPr sz="3100" spc="270" dirty="0">
                <a:latin typeface="Trebuchet MS"/>
                <a:cs typeface="Trebuchet MS"/>
              </a:rPr>
              <a:t>ВИЧ</a:t>
            </a:r>
            <a:r>
              <a:rPr sz="3100" spc="-125" dirty="0">
                <a:latin typeface="Trebuchet MS"/>
                <a:cs typeface="Trebuchet MS"/>
              </a:rPr>
              <a:t> </a:t>
            </a:r>
            <a:r>
              <a:rPr sz="3100" spc="190" dirty="0">
                <a:latin typeface="Trebuchet MS"/>
                <a:cs typeface="Trebuchet MS"/>
              </a:rPr>
              <a:t>и</a:t>
            </a:r>
            <a:r>
              <a:rPr sz="3100" spc="-130" dirty="0">
                <a:latin typeface="Trebuchet MS"/>
                <a:cs typeface="Trebuchet MS"/>
              </a:rPr>
              <a:t> </a:t>
            </a:r>
            <a:r>
              <a:rPr sz="3100" spc="160" dirty="0">
                <a:latin typeface="Trebuchet MS"/>
                <a:cs typeface="Trebuchet MS"/>
              </a:rPr>
              <a:t>ИППП.</a:t>
            </a:r>
            <a:endParaRPr sz="3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0170" marR="1251585">
              <a:lnSpc>
                <a:spcPct val="116599"/>
              </a:lnSpc>
              <a:spcBef>
                <a:spcPts val="95"/>
              </a:spcBef>
            </a:pPr>
            <a:r>
              <a:rPr spc="45" dirty="0"/>
              <a:t>Снижение</a:t>
            </a:r>
            <a:r>
              <a:rPr spc="-125" dirty="0"/>
              <a:t> </a:t>
            </a:r>
            <a:r>
              <a:rPr spc="125" dirty="0"/>
              <a:t>стигматизации</a:t>
            </a:r>
            <a:r>
              <a:rPr spc="-125" dirty="0"/>
              <a:t> </a:t>
            </a:r>
            <a:r>
              <a:rPr spc="5" dirty="0"/>
              <a:t>трансгендерных</a:t>
            </a:r>
            <a:r>
              <a:rPr spc="-120" dirty="0"/>
              <a:t> </a:t>
            </a:r>
            <a:r>
              <a:rPr spc="15" dirty="0"/>
              <a:t>людей</a:t>
            </a:r>
            <a:r>
              <a:rPr spc="-125" dirty="0"/>
              <a:t> </a:t>
            </a:r>
            <a:r>
              <a:rPr spc="114" dirty="0"/>
              <a:t>в</a:t>
            </a:r>
            <a:r>
              <a:rPr spc="-125" dirty="0"/>
              <a:t> </a:t>
            </a:r>
            <a:r>
              <a:rPr spc="35" dirty="0"/>
              <a:t>обществе </a:t>
            </a:r>
            <a:r>
              <a:rPr spc="-1070" dirty="0"/>
              <a:t> </a:t>
            </a:r>
            <a:r>
              <a:rPr spc="250" dirty="0"/>
              <a:t>и</a:t>
            </a:r>
            <a:r>
              <a:rPr spc="-125" dirty="0"/>
              <a:t> </a:t>
            </a:r>
            <a:r>
              <a:rPr spc="25" dirty="0"/>
              <a:t>обеспечение</a:t>
            </a:r>
            <a:r>
              <a:rPr spc="-125" dirty="0"/>
              <a:t> </a:t>
            </a:r>
            <a:r>
              <a:rPr spc="114" dirty="0"/>
              <a:t>защиты</a:t>
            </a:r>
            <a:r>
              <a:rPr spc="-125" dirty="0"/>
              <a:t> </a:t>
            </a:r>
            <a:r>
              <a:rPr spc="60" dirty="0"/>
              <a:t>от</a:t>
            </a:r>
            <a:r>
              <a:rPr spc="-120" dirty="0"/>
              <a:t> </a:t>
            </a:r>
            <a:r>
              <a:rPr spc="135" dirty="0"/>
              <a:t>дискриминации</a:t>
            </a:r>
            <a:r>
              <a:rPr spc="-125" dirty="0"/>
              <a:t> </a:t>
            </a:r>
            <a:r>
              <a:rPr spc="250" dirty="0"/>
              <a:t>и</a:t>
            </a:r>
            <a:r>
              <a:rPr spc="-125" dirty="0"/>
              <a:t> </a:t>
            </a:r>
            <a:r>
              <a:rPr spc="55" dirty="0"/>
              <a:t>насилия</a:t>
            </a:r>
            <a:r>
              <a:rPr spc="-120" dirty="0"/>
              <a:t> </a:t>
            </a:r>
            <a:r>
              <a:rPr spc="40" dirty="0"/>
              <a:t>как</a:t>
            </a:r>
            <a:r>
              <a:rPr spc="-125" dirty="0"/>
              <a:t> </a:t>
            </a:r>
            <a:r>
              <a:rPr spc="30" dirty="0"/>
              <a:t>на</a:t>
            </a:r>
          </a:p>
          <a:p>
            <a:pPr marL="90170" marR="5080">
              <a:lnSpc>
                <a:spcPts val="5170"/>
              </a:lnSpc>
              <a:spcBef>
                <a:spcPts val="114"/>
              </a:spcBef>
            </a:pPr>
            <a:r>
              <a:rPr spc="45" dirty="0"/>
              <a:t>законодательном,</a:t>
            </a:r>
            <a:r>
              <a:rPr spc="-120" dirty="0"/>
              <a:t> </a:t>
            </a:r>
            <a:r>
              <a:rPr spc="60" dirty="0"/>
              <a:t>так</a:t>
            </a:r>
            <a:r>
              <a:rPr spc="-120" dirty="0"/>
              <a:t> </a:t>
            </a:r>
            <a:r>
              <a:rPr spc="250" dirty="0"/>
              <a:t>и</a:t>
            </a:r>
            <a:r>
              <a:rPr spc="-120" dirty="0"/>
              <a:t> </a:t>
            </a:r>
            <a:r>
              <a:rPr spc="30" dirty="0"/>
              <a:t>на</a:t>
            </a:r>
            <a:r>
              <a:rPr spc="-114" dirty="0"/>
              <a:t> </a:t>
            </a:r>
            <a:r>
              <a:rPr spc="80" dirty="0"/>
              <a:t>правоприменительном</a:t>
            </a:r>
            <a:r>
              <a:rPr spc="-120" dirty="0"/>
              <a:t> </a:t>
            </a:r>
            <a:r>
              <a:rPr spc="20" dirty="0"/>
              <a:t>уровне</a:t>
            </a:r>
            <a:r>
              <a:rPr spc="-120" dirty="0"/>
              <a:t> </a:t>
            </a:r>
            <a:r>
              <a:rPr spc="5" dirty="0"/>
              <a:t>должны </a:t>
            </a:r>
            <a:r>
              <a:rPr spc="-1070" dirty="0"/>
              <a:t> </a:t>
            </a:r>
            <a:r>
              <a:rPr spc="75" dirty="0"/>
              <a:t>восприниматься </a:t>
            </a:r>
            <a:r>
              <a:rPr spc="40" dirty="0"/>
              <a:t>как </a:t>
            </a:r>
            <a:r>
              <a:rPr spc="70" dirty="0"/>
              <a:t>часть </a:t>
            </a:r>
            <a:r>
              <a:rPr spc="20" dirty="0"/>
              <a:t>работы </a:t>
            </a:r>
            <a:r>
              <a:rPr spc="10" dirty="0"/>
              <a:t>по </a:t>
            </a:r>
            <a:r>
              <a:rPr spc="35" dirty="0"/>
              <a:t>снижению </a:t>
            </a:r>
            <a:r>
              <a:rPr spc="60" dirty="0"/>
              <a:t>рисков </a:t>
            </a:r>
            <a:r>
              <a:rPr spc="65" dirty="0"/>
              <a:t> </a:t>
            </a:r>
            <a:r>
              <a:rPr spc="75" dirty="0"/>
              <a:t>инфицирования</a:t>
            </a:r>
            <a:r>
              <a:rPr spc="-130" dirty="0"/>
              <a:t> </a:t>
            </a:r>
            <a:r>
              <a:rPr spc="45" dirty="0"/>
              <a:t>ВИЧ</a:t>
            </a:r>
            <a:r>
              <a:rPr spc="-125" dirty="0"/>
              <a:t> </a:t>
            </a:r>
            <a:r>
              <a:rPr spc="250" dirty="0"/>
              <a:t>и</a:t>
            </a:r>
            <a:r>
              <a:rPr spc="-125" dirty="0"/>
              <a:t> </a:t>
            </a:r>
            <a:r>
              <a:rPr spc="-35" dirty="0"/>
              <a:t>ИППП.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46929" y="8171453"/>
            <a:ext cx="968946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spc="-455" dirty="0">
                <a:latin typeface="Verdana"/>
                <a:cs typeface="Verdana"/>
              </a:rPr>
              <a:t>С</a:t>
            </a:r>
            <a:r>
              <a:rPr sz="6950" spc="-100" dirty="0">
                <a:latin typeface="Verdana"/>
                <a:cs typeface="Verdana"/>
              </a:rPr>
              <a:t>п</a:t>
            </a:r>
            <a:r>
              <a:rPr sz="6950" spc="-300" dirty="0">
                <a:latin typeface="Verdana"/>
                <a:cs typeface="Verdana"/>
              </a:rPr>
              <a:t>а</a:t>
            </a:r>
            <a:r>
              <a:rPr sz="6950" spc="-395" dirty="0">
                <a:latin typeface="Verdana"/>
                <a:cs typeface="Verdana"/>
              </a:rPr>
              <a:t>с</a:t>
            </a:r>
            <a:r>
              <a:rPr sz="6950" spc="-30" dirty="0">
                <a:latin typeface="Verdana"/>
                <a:cs typeface="Verdana"/>
              </a:rPr>
              <a:t>и</a:t>
            </a:r>
            <a:r>
              <a:rPr sz="6950" spc="-114" dirty="0">
                <a:latin typeface="Verdana"/>
                <a:cs typeface="Verdana"/>
              </a:rPr>
              <a:t>б</a:t>
            </a:r>
            <a:r>
              <a:rPr sz="6950" spc="-5" dirty="0">
                <a:latin typeface="Verdana"/>
                <a:cs typeface="Verdana"/>
              </a:rPr>
              <a:t>о</a:t>
            </a:r>
            <a:r>
              <a:rPr sz="6950" spc="-635" dirty="0">
                <a:latin typeface="Verdana"/>
                <a:cs typeface="Verdana"/>
              </a:rPr>
              <a:t> </a:t>
            </a:r>
            <a:r>
              <a:rPr sz="6950" spc="-280" dirty="0">
                <a:latin typeface="Verdana"/>
                <a:cs typeface="Verdana"/>
              </a:rPr>
              <a:t>з</a:t>
            </a:r>
            <a:r>
              <a:rPr sz="6950" spc="-295" dirty="0">
                <a:latin typeface="Verdana"/>
                <a:cs typeface="Verdana"/>
              </a:rPr>
              <a:t>а</a:t>
            </a:r>
            <a:r>
              <a:rPr sz="6950" spc="-635" dirty="0">
                <a:latin typeface="Verdana"/>
                <a:cs typeface="Verdana"/>
              </a:rPr>
              <a:t> </a:t>
            </a:r>
            <a:r>
              <a:rPr sz="6950" spc="-170" dirty="0">
                <a:latin typeface="Verdana"/>
                <a:cs typeface="Verdana"/>
              </a:rPr>
              <a:t>в</a:t>
            </a:r>
            <a:r>
              <a:rPr sz="6950" spc="-10" dirty="0">
                <a:latin typeface="Verdana"/>
                <a:cs typeface="Verdana"/>
              </a:rPr>
              <a:t>н</a:t>
            </a:r>
            <a:r>
              <a:rPr sz="6950" spc="-30" dirty="0">
                <a:latin typeface="Verdana"/>
                <a:cs typeface="Verdana"/>
              </a:rPr>
              <a:t>и</a:t>
            </a:r>
            <a:r>
              <a:rPr sz="6950" spc="285" dirty="0">
                <a:latin typeface="Verdana"/>
                <a:cs typeface="Verdana"/>
              </a:rPr>
              <a:t>м</a:t>
            </a:r>
            <a:r>
              <a:rPr sz="6950" spc="-300" dirty="0">
                <a:latin typeface="Verdana"/>
                <a:cs typeface="Verdana"/>
              </a:rPr>
              <a:t>а</a:t>
            </a:r>
            <a:r>
              <a:rPr sz="6950" spc="-10" dirty="0">
                <a:latin typeface="Verdana"/>
                <a:cs typeface="Verdana"/>
              </a:rPr>
              <a:t>н</a:t>
            </a:r>
            <a:r>
              <a:rPr sz="6950" spc="-30" dirty="0">
                <a:latin typeface="Verdana"/>
                <a:cs typeface="Verdana"/>
              </a:rPr>
              <a:t>и</a:t>
            </a:r>
            <a:r>
              <a:rPr sz="6950" spc="-229" dirty="0">
                <a:latin typeface="Verdana"/>
                <a:cs typeface="Verdana"/>
              </a:rPr>
              <a:t>е</a:t>
            </a:r>
            <a:r>
              <a:rPr sz="6950" spc="-875" dirty="0">
                <a:latin typeface="Verdana"/>
                <a:cs typeface="Verdana"/>
              </a:rPr>
              <a:t>!</a:t>
            </a:r>
            <a:endParaRPr sz="695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3384" y="6964695"/>
            <a:ext cx="15559405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150" b="1" spc="80" dirty="0">
                <a:latin typeface="Tahoma"/>
                <a:cs typeface="Tahoma"/>
              </a:rPr>
              <a:t>Отчет</a:t>
            </a:r>
            <a:r>
              <a:rPr sz="3150" b="1" spc="-95" dirty="0">
                <a:latin typeface="Tahoma"/>
                <a:cs typeface="Tahoma"/>
              </a:rPr>
              <a:t> </a:t>
            </a:r>
            <a:r>
              <a:rPr sz="3150" b="1" spc="15" dirty="0">
                <a:latin typeface="Tahoma"/>
                <a:cs typeface="Tahoma"/>
              </a:rPr>
              <a:t>доступен</a:t>
            </a:r>
            <a:r>
              <a:rPr sz="3150" b="1" spc="-90" dirty="0">
                <a:latin typeface="Tahoma"/>
                <a:cs typeface="Tahoma"/>
              </a:rPr>
              <a:t> </a:t>
            </a:r>
            <a:r>
              <a:rPr sz="3150" b="1" spc="25" dirty="0">
                <a:latin typeface="Tahoma"/>
                <a:cs typeface="Tahoma"/>
              </a:rPr>
              <a:t>на</a:t>
            </a:r>
            <a:r>
              <a:rPr sz="3150" b="1" spc="-90" dirty="0">
                <a:latin typeface="Tahoma"/>
                <a:cs typeface="Tahoma"/>
              </a:rPr>
              <a:t> </a:t>
            </a:r>
            <a:r>
              <a:rPr sz="3150" b="1" spc="90" dirty="0">
                <a:latin typeface="Tahoma"/>
                <a:cs typeface="Tahoma"/>
              </a:rPr>
              <a:t>нашем</a:t>
            </a:r>
            <a:r>
              <a:rPr sz="3150" b="1" spc="-95" dirty="0">
                <a:latin typeface="Tahoma"/>
                <a:cs typeface="Tahoma"/>
              </a:rPr>
              <a:t> </a:t>
            </a:r>
            <a:r>
              <a:rPr sz="3150" b="1" spc="55" dirty="0">
                <a:latin typeface="Tahoma"/>
                <a:cs typeface="Tahoma"/>
              </a:rPr>
              <a:t>сайте</a:t>
            </a:r>
            <a:r>
              <a:rPr sz="3150" b="1" spc="-90" dirty="0">
                <a:latin typeface="Tahoma"/>
                <a:cs typeface="Tahoma"/>
              </a:rPr>
              <a:t> </a:t>
            </a:r>
            <a:r>
              <a:rPr sz="3150" b="1" spc="-55" dirty="0">
                <a:latin typeface="Tahoma"/>
                <a:cs typeface="Tahoma"/>
                <a:hlinkClick r:id="rId2"/>
              </a:rPr>
              <a:t>www.alma-tq.org</a:t>
            </a:r>
            <a:r>
              <a:rPr sz="3150" b="1" spc="-90" dirty="0">
                <a:latin typeface="Tahoma"/>
                <a:cs typeface="Tahoma"/>
                <a:hlinkClick r:id="rId2"/>
              </a:rPr>
              <a:t> </a:t>
            </a:r>
            <a:r>
              <a:rPr sz="3150" b="1" spc="95" dirty="0">
                <a:latin typeface="Tahoma"/>
                <a:cs typeface="Tahoma"/>
              </a:rPr>
              <a:t>в</a:t>
            </a:r>
            <a:r>
              <a:rPr sz="3150" b="1" spc="-90" dirty="0">
                <a:latin typeface="Tahoma"/>
                <a:cs typeface="Tahoma"/>
              </a:rPr>
              <a:t> </a:t>
            </a:r>
            <a:r>
              <a:rPr sz="3150" b="1" spc="15" dirty="0">
                <a:latin typeface="Tahoma"/>
                <a:cs typeface="Tahoma"/>
              </a:rPr>
              <a:t>разделе</a:t>
            </a:r>
            <a:r>
              <a:rPr sz="3150" b="1" spc="-95" dirty="0">
                <a:latin typeface="Tahoma"/>
                <a:cs typeface="Tahoma"/>
              </a:rPr>
              <a:t> </a:t>
            </a:r>
            <a:r>
              <a:rPr sz="3150" b="1" spc="20" dirty="0">
                <a:latin typeface="Tahoma"/>
                <a:cs typeface="Tahoma"/>
              </a:rPr>
              <a:t>"Библиотека"</a:t>
            </a:r>
            <a:endParaRPr sz="31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9"/>
            <a:ext cx="12476480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1145" dirty="0">
                <a:solidFill>
                  <a:srgbClr val="000000"/>
                </a:solidFill>
                <a:latin typeface="Courier New"/>
                <a:cs typeface="Courier New"/>
              </a:rPr>
              <a:t>И</a:t>
            </a:r>
            <a:r>
              <a:rPr sz="6950" b="0" spc="-855" dirty="0">
                <a:solidFill>
                  <a:srgbClr val="000000"/>
                </a:solidFill>
                <a:latin typeface="Courier New"/>
                <a:cs typeface="Courier New"/>
              </a:rPr>
              <a:t>сс</a:t>
            </a:r>
            <a:r>
              <a:rPr sz="6950" b="0" spc="-195" dirty="0">
                <a:solidFill>
                  <a:srgbClr val="000000"/>
                </a:solidFill>
                <a:latin typeface="Courier New"/>
                <a:cs typeface="Courier New"/>
              </a:rPr>
              <a:t>л</a:t>
            </a:r>
            <a:r>
              <a:rPr sz="6950" b="0" spc="-260" dirty="0">
                <a:solidFill>
                  <a:srgbClr val="000000"/>
                </a:solidFill>
                <a:latin typeface="Courier New"/>
                <a:cs typeface="Courier New"/>
              </a:rPr>
              <a:t>е</a:t>
            </a:r>
            <a:r>
              <a:rPr sz="6950" b="0" spc="-185" dirty="0">
                <a:solidFill>
                  <a:srgbClr val="000000"/>
                </a:solidFill>
                <a:latin typeface="Courier New"/>
                <a:cs typeface="Courier New"/>
              </a:rPr>
              <a:t>д</a:t>
            </a:r>
            <a:r>
              <a:rPr sz="6950" b="0" spc="40" dirty="0">
                <a:solidFill>
                  <a:srgbClr val="000000"/>
                </a:solidFill>
                <a:latin typeface="Courier New"/>
                <a:cs typeface="Courier New"/>
              </a:rPr>
              <a:t>о</a:t>
            </a:r>
            <a:r>
              <a:rPr sz="6950" b="0" spc="-204" dirty="0">
                <a:solidFill>
                  <a:srgbClr val="000000"/>
                </a:solidFill>
                <a:latin typeface="Courier New"/>
                <a:cs typeface="Courier New"/>
              </a:rPr>
              <a:t>в</a:t>
            </a:r>
            <a:r>
              <a:rPr sz="6950" b="0" spc="-295" dirty="0">
                <a:solidFill>
                  <a:srgbClr val="000000"/>
                </a:solidFill>
                <a:latin typeface="Courier New"/>
                <a:cs typeface="Courier New"/>
              </a:rPr>
              <a:t>а</a:t>
            </a:r>
            <a:r>
              <a:rPr sz="6950" b="0" spc="-919" dirty="0">
                <a:solidFill>
                  <a:srgbClr val="000000"/>
                </a:solidFill>
                <a:latin typeface="Courier New"/>
                <a:cs typeface="Courier New"/>
              </a:rPr>
              <a:t>т</a:t>
            </a:r>
            <a:r>
              <a:rPr sz="6950" b="0" spc="-260" dirty="0">
                <a:solidFill>
                  <a:srgbClr val="000000"/>
                </a:solidFill>
                <a:latin typeface="Courier New"/>
                <a:cs typeface="Courier New"/>
              </a:rPr>
              <a:t>е</a:t>
            </a:r>
            <a:r>
              <a:rPr sz="6950" b="0" spc="-195" dirty="0">
                <a:solidFill>
                  <a:srgbClr val="000000"/>
                </a:solidFill>
                <a:latin typeface="Courier New"/>
                <a:cs typeface="Courier New"/>
              </a:rPr>
              <a:t>л</a:t>
            </a:r>
            <a:r>
              <a:rPr sz="6950" b="0" spc="-45" dirty="0">
                <a:solidFill>
                  <a:srgbClr val="000000"/>
                </a:solidFill>
                <a:latin typeface="Courier New"/>
                <a:cs typeface="Courier New"/>
              </a:rPr>
              <a:t>ь</a:t>
            </a:r>
            <a:r>
              <a:rPr sz="6950" b="0" spc="-855" dirty="0">
                <a:solidFill>
                  <a:srgbClr val="000000"/>
                </a:solidFill>
                <a:latin typeface="Courier New"/>
                <a:cs typeface="Courier New"/>
              </a:rPr>
              <a:t>с</a:t>
            </a:r>
            <a:r>
              <a:rPr sz="6950" b="0" spc="-555" dirty="0">
                <a:solidFill>
                  <a:srgbClr val="000000"/>
                </a:solidFill>
                <a:latin typeface="Courier New"/>
                <a:cs typeface="Courier New"/>
              </a:rPr>
              <a:t>к</a:t>
            </a:r>
            <a:r>
              <a:rPr sz="6950" b="0" spc="245" dirty="0">
                <a:solidFill>
                  <a:srgbClr val="000000"/>
                </a:solidFill>
                <a:latin typeface="Courier New"/>
                <a:cs typeface="Courier New"/>
              </a:rPr>
              <a:t>и</a:t>
            </a:r>
            <a:r>
              <a:rPr sz="6950" b="0" spc="-254" dirty="0">
                <a:solidFill>
                  <a:srgbClr val="000000"/>
                </a:solidFill>
                <a:latin typeface="Courier New"/>
                <a:cs typeface="Courier New"/>
              </a:rPr>
              <a:t>е</a:t>
            </a:r>
            <a:r>
              <a:rPr sz="6950" b="0" spc="-236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z="6950" b="0" spc="-204" dirty="0">
                <a:solidFill>
                  <a:srgbClr val="000000"/>
                </a:solidFill>
                <a:latin typeface="Courier New"/>
                <a:cs typeface="Courier New"/>
              </a:rPr>
              <a:t>в</a:t>
            </a:r>
            <a:r>
              <a:rPr sz="6950" b="0" spc="40" dirty="0">
                <a:solidFill>
                  <a:srgbClr val="000000"/>
                </a:solidFill>
                <a:latin typeface="Courier New"/>
                <a:cs typeface="Courier New"/>
              </a:rPr>
              <a:t>о</a:t>
            </a:r>
            <a:r>
              <a:rPr sz="6950" b="0" spc="160" dirty="0">
                <a:solidFill>
                  <a:srgbClr val="000000"/>
                </a:solidFill>
                <a:latin typeface="Courier New"/>
                <a:cs typeface="Courier New"/>
              </a:rPr>
              <a:t>п</a:t>
            </a:r>
            <a:r>
              <a:rPr sz="6950" b="0" spc="100" dirty="0">
                <a:solidFill>
                  <a:srgbClr val="000000"/>
                </a:solidFill>
                <a:latin typeface="Courier New"/>
                <a:cs typeface="Courier New"/>
              </a:rPr>
              <a:t>р</a:t>
            </a:r>
            <a:r>
              <a:rPr sz="6950" b="0" spc="40" dirty="0">
                <a:solidFill>
                  <a:srgbClr val="000000"/>
                </a:solidFill>
                <a:latin typeface="Courier New"/>
                <a:cs typeface="Courier New"/>
              </a:rPr>
              <a:t>о</a:t>
            </a:r>
            <a:r>
              <a:rPr sz="6950" b="0" spc="-855" dirty="0">
                <a:solidFill>
                  <a:srgbClr val="000000"/>
                </a:solidFill>
                <a:latin typeface="Courier New"/>
                <a:cs typeface="Courier New"/>
              </a:rPr>
              <a:t>с</a:t>
            </a:r>
            <a:r>
              <a:rPr sz="6950" b="0" spc="1200" dirty="0">
                <a:solidFill>
                  <a:srgbClr val="000000"/>
                </a:solidFill>
                <a:latin typeface="Courier New"/>
                <a:cs typeface="Courier New"/>
              </a:rPr>
              <a:t>ы</a:t>
            </a:r>
            <a:endParaRPr sz="695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7693" y="1524883"/>
            <a:ext cx="17203420" cy="86950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9845">
              <a:lnSpc>
                <a:spcPct val="116599"/>
              </a:lnSpc>
              <a:spcBef>
                <a:spcPts val="90"/>
              </a:spcBef>
              <a:buFont typeface="Palatino Linotype"/>
              <a:buChar char="•"/>
              <a:tabLst>
                <a:tab pos="240665" algn="l"/>
              </a:tabLst>
            </a:pPr>
            <a:r>
              <a:rPr sz="3050" spc="25" dirty="0">
                <a:latin typeface="Lucida Sans Unicode"/>
                <a:cs typeface="Lucida Sans Unicode"/>
              </a:rPr>
              <a:t>Осведомлены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35" dirty="0">
                <a:latin typeface="Lucida Sans Unicode"/>
                <a:cs typeface="Lucida Sans Unicode"/>
              </a:rPr>
              <a:t>ли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-5" dirty="0">
                <a:latin typeface="Lucida Sans Unicode"/>
                <a:cs typeface="Lucida Sans Unicode"/>
              </a:rPr>
              <a:t>трансгендерные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-25" dirty="0">
                <a:latin typeface="Lucida Sans Unicode"/>
                <a:cs typeface="Lucida Sans Unicode"/>
              </a:rPr>
              <a:t>люди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-5" dirty="0">
                <a:latin typeface="Lucida Sans Unicode"/>
                <a:cs typeface="Lucida Sans Unicode"/>
              </a:rPr>
              <a:t>о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160" dirty="0">
                <a:latin typeface="Lucida Sans Unicode"/>
                <a:cs typeface="Lucida Sans Unicode"/>
              </a:rPr>
              <a:t>ВИЧ</a:t>
            </a:r>
            <a:r>
              <a:rPr sz="3050" spc="160" dirty="0">
                <a:latin typeface="Palatino Linotype"/>
                <a:cs typeface="Palatino Linotype"/>
              </a:rPr>
              <a:t>,</a:t>
            </a:r>
            <a:r>
              <a:rPr sz="3050" spc="-204" dirty="0">
                <a:latin typeface="Palatino Linotype"/>
                <a:cs typeface="Palatino Linotype"/>
              </a:rPr>
              <a:t> </a:t>
            </a:r>
            <a:r>
              <a:rPr sz="3050" spc="85" dirty="0">
                <a:latin typeface="Lucida Sans Unicode"/>
                <a:cs typeface="Lucida Sans Unicode"/>
              </a:rPr>
              <a:t>что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40" dirty="0">
                <a:latin typeface="Lucida Sans Unicode"/>
                <a:cs typeface="Lucida Sans Unicode"/>
              </a:rPr>
              <a:t>они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40" dirty="0">
                <a:latin typeface="Lucida Sans Unicode"/>
                <a:cs typeface="Lucida Sans Unicode"/>
              </a:rPr>
              <a:t>знают</a:t>
            </a:r>
            <a:r>
              <a:rPr sz="3050" spc="-400" dirty="0">
                <a:latin typeface="Lucida Sans Unicode"/>
                <a:cs typeface="Lucida Sans Unicode"/>
              </a:rPr>
              <a:t> </a:t>
            </a:r>
            <a:r>
              <a:rPr sz="3050" spc="10" dirty="0">
                <a:latin typeface="Lucida Sans Unicode"/>
                <a:cs typeface="Lucida Sans Unicode"/>
              </a:rPr>
              <a:t>об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40" dirty="0">
                <a:latin typeface="Lucida Sans Unicode"/>
                <a:cs typeface="Lucida Sans Unicode"/>
              </a:rPr>
              <a:t>ИППП</a:t>
            </a:r>
            <a:r>
              <a:rPr sz="3050" spc="40" dirty="0">
                <a:latin typeface="Palatino Linotype"/>
                <a:cs typeface="Palatino Linotype"/>
              </a:rPr>
              <a:t>,</a:t>
            </a:r>
            <a:r>
              <a:rPr sz="3050" spc="-204" dirty="0">
                <a:latin typeface="Palatino Linotype"/>
                <a:cs typeface="Palatino Linotype"/>
              </a:rPr>
              <a:t> </a:t>
            </a:r>
            <a:r>
              <a:rPr sz="3050" spc="30" dirty="0">
                <a:latin typeface="Lucida Sans Unicode"/>
                <a:cs typeface="Lucida Sans Unicode"/>
              </a:rPr>
              <a:t>какие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50" dirty="0">
                <a:latin typeface="Lucida Sans Unicode"/>
                <a:cs typeface="Lucida Sans Unicode"/>
              </a:rPr>
              <a:t>источники </a:t>
            </a:r>
            <a:r>
              <a:rPr sz="3050" spc="-950" dirty="0">
                <a:latin typeface="Lucida Sans Unicode"/>
                <a:cs typeface="Lucida Sans Unicode"/>
              </a:rPr>
              <a:t> </a:t>
            </a:r>
            <a:r>
              <a:rPr sz="3050" spc="5" dirty="0">
                <a:latin typeface="Lucida Sans Unicode"/>
                <a:cs typeface="Lucida Sans Unicode"/>
              </a:rPr>
              <a:t>информации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40" dirty="0">
                <a:latin typeface="Lucida Sans Unicode"/>
                <a:cs typeface="Lucida Sans Unicode"/>
              </a:rPr>
              <a:t>они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35" dirty="0">
                <a:latin typeface="Lucida Sans Unicode"/>
                <a:cs typeface="Lucida Sans Unicode"/>
              </a:rPr>
              <a:t>используют</a:t>
            </a:r>
            <a:r>
              <a:rPr sz="3050" spc="35" dirty="0">
                <a:latin typeface="Palatino Linotype"/>
                <a:cs typeface="Palatino Linotype"/>
              </a:rPr>
              <a:t>,</a:t>
            </a:r>
            <a:r>
              <a:rPr sz="3050" spc="-204" dirty="0">
                <a:latin typeface="Palatino Linotype"/>
                <a:cs typeface="Palatino Linotype"/>
              </a:rPr>
              <a:t> </a:t>
            </a:r>
            <a:r>
              <a:rPr sz="3050" spc="10" dirty="0">
                <a:latin typeface="Lucida Sans Unicode"/>
                <a:cs typeface="Lucida Sans Unicode"/>
              </a:rPr>
              <a:t>как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40" dirty="0">
                <a:latin typeface="Lucida Sans Unicode"/>
                <a:cs typeface="Lucida Sans Unicode"/>
              </a:rPr>
              <a:t>оценивают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40" dirty="0">
                <a:latin typeface="Lucida Sans Unicode"/>
                <a:cs typeface="Lucida Sans Unicode"/>
              </a:rPr>
              <a:t>свои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знания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20" dirty="0">
                <a:latin typeface="Lucida Sans Unicode"/>
                <a:cs typeface="Lucida Sans Unicode"/>
              </a:rPr>
              <a:t>какую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значимость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-30" dirty="0">
                <a:latin typeface="Lucida Sans Unicode"/>
                <a:cs typeface="Lucida Sans Unicode"/>
              </a:rPr>
              <a:t>для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-35" dirty="0">
                <a:latin typeface="Lucida Sans Unicode"/>
                <a:cs typeface="Lucida Sans Unicode"/>
              </a:rPr>
              <a:t>них </a:t>
            </a:r>
            <a:r>
              <a:rPr sz="3050" spc="-30" dirty="0">
                <a:latin typeface="Lucida Sans Unicode"/>
                <a:cs typeface="Lucida Sans Unicode"/>
              </a:rPr>
              <a:t> </a:t>
            </a:r>
            <a:r>
              <a:rPr sz="3050" spc="50" dirty="0">
                <a:latin typeface="Lucida Sans Unicode"/>
                <a:cs typeface="Lucida Sans Unicode"/>
              </a:rPr>
              <a:t>имеют</a:t>
            </a:r>
            <a:r>
              <a:rPr sz="3050" spc="-415" dirty="0">
                <a:latin typeface="Lucida Sans Unicode"/>
                <a:cs typeface="Lucida Sans Unicode"/>
              </a:rPr>
              <a:t> </a:t>
            </a:r>
            <a:r>
              <a:rPr sz="3050" spc="40" dirty="0">
                <a:latin typeface="Lucida Sans Unicode"/>
                <a:cs typeface="Lucida Sans Unicode"/>
              </a:rPr>
              <a:t>вопросы</a:t>
            </a:r>
            <a:r>
              <a:rPr sz="3050" spc="40" dirty="0">
                <a:latin typeface="Palatino Linotype"/>
                <a:cs typeface="Palatino Linotype"/>
              </a:rPr>
              <a:t>,</a:t>
            </a:r>
            <a:r>
              <a:rPr sz="3050" spc="-210" dirty="0">
                <a:latin typeface="Palatino Linotype"/>
                <a:cs typeface="Palatino Linotype"/>
              </a:rPr>
              <a:t> </a:t>
            </a:r>
            <a:r>
              <a:rPr sz="3050" spc="80" dirty="0">
                <a:latin typeface="Lucida Sans Unicode"/>
                <a:cs typeface="Lucida Sans Unicode"/>
              </a:rPr>
              <a:t>связанные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-80" dirty="0">
                <a:latin typeface="Lucida Sans Unicode"/>
                <a:cs typeface="Lucida Sans Unicode"/>
              </a:rPr>
              <a:t>с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40" dirty="0">
                <a:latin typeface="Lucida Sans Unicode"/>
                <a:cs typeface="Lucida Sans Unicode"/>
              </a:rPr>
              <a:t>ИППП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260" dirty="0">
                <a:latin typeface="Lucida Sans Unicode"/>
                <a:cs typeface="Lucida Sans Unicode"/>
              </a:rPr>
              <a:t>ВИЧ</a:t>
            </a:r>
            <a:r>
              <a:rPr sz="3050" spc="260" dirty="0">
                <a:latin typeface="Palatino Linotype"/>
                <a:cs typeface="Palatino Linotype"/>
              </a:rPr>
              <a:t>?</a:t>
            </a:r>
            <a:endParaRPr sz="305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Palatino Linotype"/>
              <a:buChar char="•"/>
            </a:pPr>
            <a:endParaRPr sz="3150">
              <a:latin typeface="Palatino Linotype"/>
              <a:cs typeface="Palatino Linotype"/>
            </a:endParaRPr>
          </a:p>
          <a:p>
            <a:pPr marL="12700" marR="429895">
              <a:lnSpc>
                <a:spcPct val="116599"/>
              </a:lnSpc>
              <a:buFont typeface="Palatino Linotype"/>
              <a:buChar char="•"/>
              <a:tabLst>
                <a:tab pos="240665" algn="l"/>
              </a:tabLst>
            </a:pPr>
            <a:r>
              <a:rPr sz="3050" spc="85" dirty="0">
                <a:latin typeface="Lucida Sans Unicode"/>
                <a:cs typeface="Lucida Sans Unicode"/>
              </a:rPr>
              <a:t>Каковы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5" dirty="0">
                <a:latin typeface="Lucida Sans Unicode"/>
                <a:cs typeface="Lucida Sans Unicode"/>
              </a:rPr>
              <a:t>риски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35" dirty="0">
                <a:latin typeface="Lucida Sans Unicode"/>
                <a:cs typeface="Lucida Sans Unicode"/>
              </a:rPr>
              <a:t>инфицирования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200" dirty="0">
                <a:latin typeface="Lucida Sans Unicode"/>
                <a:cs typeface="Lucida Sans Unicode"/>
              </a:rPr>
              <a:t>ВИЧ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-110" dirty="0">
                <a:latin typeface="Lucida Sans Unicode"/>
                <a:cs typeface="Lucida Sans Unicode"/>
              </a:rPr>
              <a:t>других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40" dirty="0">
                <a:latin typeface="Lucida Sans Unicode"/>
                <a:cs typeface="Lucida Sans Unicode"/>
              </a:rPr>
              <a:t>ИППП</a:t>
            </a:r>
            <a:r>
              <a:rPr sz="3050" spc="-400" dirty="0">
                <a:latin typeface="Lucida Sans Unicode"/>
                <a:cs typeface="Lucida Sans Unicode"/>
              </a:rPr>
              <a:t> </a:t>
            </a:r>
            <a:r>
              <a:rPr sz="3050" spc="-30" dirty="0">
                <a:latin typeface="Lucida Sans Unicode"/>
                <a:cs typeface="Lucida Sans Unicode"/>
              </a:rPr>
              <a:t>у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-25" dirty="0">
                <a:latin typeface="Lucida Sans Unicode"/>
                <a:cs typeface="Lucida Sans Unicode"/>
              </a:rPr>
              <a:t>трансгендерных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dirty="0">
                <a:latin typeface="Lucida Sans Unicode"/>
                <a:cs typeface="Lucida Sans Unicode"/>
              </a:rPr>
              <a:t>людей</a:t>
            </a:r>
            <a:r>
              <a:rPr sz="3050" dirty="0">
                <a:latin typeface="Palatino Linotype"/>
                <a:cs typeface="Palatino Linotype"/>
              </a:rPr>
              <a:t>,</a:t>
            </a:r>
            <a:r>
              <a:rPr sz="3050" spc="-204" dirty="0">
                <a:latin typeface="Palatino Linotype"/>
                <a:cs typeface="Palatino Linotyp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10" dirty="0">
                <a:latin typeface="Lucida Sans Unicode"/>
                <a:cs typeface="Lucida Sans Unicode"/>
              </a:rPr>
              <a:t>как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40" dirty="0">
                <a:latin typeface="Lucida Sans Unicode"/>
                <a:cs typeface="Lucida Sans Unicode"/>
              </a:rPr>
              <a:t>они </a:t>
            </a:r>
            <a:r>
              <a:rPr sz="3050" spc="-950" dirty="0">
                <a:latin typeface="Lucida Sans Unicode"/>
                <a:cs typeface="Lucida Sans Unicode"/>
              </a:rPr>
              <a:t> </a:t>
            </a:r>
            <a:r>
              <a:rPr sz="3050" dirty="0">
                <a:latin typeface="Lucida Sans Unicode"/>
                <a:cs typeface="Lucida Sans Unicode"/>
              </a:rPr>
              <a:t>эти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5" dirty="0">
                <a:latin typeface="Lucida Sans Unicode"/>
                <a:cs typeface="Lucida Sans Unicode"/>
              </a:rPr>
              <a:t>риски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80" dirty="0">
                <a:latin typeface="Lucida Sans Unicode"/>
                <a:cs typeface="Lucida Sans Unicode"/>
              </a:rPr>
              <a:t>оценивают</a:t>
            </a:r>
            <a:r>
              <a:rPr sz="3050" spc="80" dirty="0">
                <a:latin typeface="Palatino Linotype"/>
                <a:cs typeface="Palatino Linotype"/>
              </a:rPr>
              <a:t>?</a:t>
            </a:r>
            <a:r>
              <a:rPr sz="3050" spc="-210" dirty="0">
                <a:latin typeface="Palatino Linotype"/>
                <a:cs typeface="Palatino Linotype"/>
              </a:rPr>
              <a:t> </a:t>
            </a:r>
            <a:r>
              <a:rPr sz="3050" spc="65" dirty="0">
                <a:latin typeface="Lucida Sans Unicode"/>
                <a:cs typeface="Lucida Sans Unicode"/>
              </a:rPr>
              <a:t>Что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15" dirty="0">
                <a:latin typeface="Lucida Sans Unicode"/>
                <a:cs typeface="Lucida Sans Unicode"/>
              </a:rPr>
              <a:t>предпринимают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-30" dirty="0">
                <a:latin typeface="Lucida Sans Unicode"/>
                <a:cs typeface="Lucida Sans Unicode"/>
              </a:rPr>
              <a:t>для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60" dirty="0">
                <a:latin typeface="Lucida Sans Unicode"/>
                <a:cs typeface="Lucida Sans Unicode"/>
              </a:rPr>
              <a:t>снижения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80" dirty="0">
                <a:latin typeface="Lucida Sans Unicode"/>
                <a:cs typeface="Lucida Sans Unicode"/>
              </a:rPr>
              <a:t>рисков</a:t>
            </a:r>
            <a:r>
              <a:rPr sz="3050" spc="80" dirty="0">
                <a:latin typeface="Palatino Linotype"/>
                <a:cs typeface="Palatino Linotype"/>
              </a:rPr>
              <a:t>?</a:t>
            </a:r>
            <a:endParaRPr sz="305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Palatino Linotype"/>
              <a:buChar char="•"/>
            </a:pPr>
            <a:endParaRPr sz="3150">
              <a:latin typeface="Palatino Linotype"/>
              <a:cs typeface="Palatino Linotype"/>
            </a:endParaRPr>
          </a:p>
          <a:p>
            <a:pPr marL="12700" marR="767080" lvl="1" indent="70485">
              <a:lnSpc>
                <a:spcPct val="116599"/>
              </a:lnSpc>
              <a:buFont typeface="Palatino Linotype"/>
              <a:buChar char="•"/>
              <a:tabLst>
                <a:tab pos="311150" algn="l"/>
              </a:tabLst>
            </a:pPr>
            <a:r>
              <a:rPr sz="3050" spc="-35" dirty="0">
                <a:latin typeface="Lucida Sans Unicode"/>
                <a:cs typeface="Lucida Sans Unicode"/>
              </a:rPr>
              <a:t>Куда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175" dirty="0">
                <a:latin typeface="Lucida Sans Unicode"/>
                <a:cs typeface="Lucida Sans Unicode"/>
              </a:rPr>
              <a:t>в</a:t>
            </a:r>
            <a:r>
              <a:rPr sz="3050" spc="-400" dirty="0">
                <a:latin typeface="Lucida Sans Unicode"/>
                <a:cs typeface="Lucida Sans Unicode"/>
              </a:rPr>
              <a:t> </a:t>
            </a:r>
            <a:r>
              <a:rPr sz="3050" spc="-25" dirty="0">
                <a:latin typeface="Lucida Sans Unicode"/>
                <a:cs typeface="Lucida Sans Unicode"/>
              </a:rPr>
              <a:t>каких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20" dirty="0">
                <a:latin typeface="Lucida Sans Unicode"/>
                <a:cs typeface="Lucida Sans Unicode"/>
              </a:rPr>
              <a:t>случаях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-5" dirty="0">
                <a:latin typeface="Lucida Sans Unicode"/>
                <a:cs typeface="Lucida Sans Unicode"/>
              </a:rPr>
              <a:t>трансгендерные</a:t>
            </a:r>
            <a:r>
              <a:rPr sz="3050" spc="-400" dirty="0">
                <a:latin typeface="Lucida Sans Unicode"/>
                <a:cs typeface="Lucida Sans Unicode"/>
              </a:rPr>
              <a:t> </a:t>
            </a:r>
            <a:r>
              <a:rPr sz="3050" spc="-25" dirty="0">
                <a:latin typeface="Lucida Sans Unicode"/>
                <a:cs typeface="Lucida Sans Unicode"/>
              </a:rPr>
              <a:t>люди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35" dirty="0">
                <a:latin typeface="Lucida Sans Unicode"/>
                <a:cs typeface="Lucida Sans Unicode"/>
              </a:rPr>
              <a:t>обращаются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45" dirty="0">
                <a:latin typeface="Lucida Sans Unicode"/>
                <a:cs typeface="Lucida Sans Unicode"/>
              </a:rPr>
              <a:t>за</a:t>
            </a:r>
            <a:r>
              <a:rPr sz="3050" spc="-400" dirty="0">
                <a:latin typeface="Lucida Sans Unicode"/>
                <a:cs typeface="Lucida Sans Unicode"/>
              </a:rPr>
              <a:t> </a:t>
            </a:r>
            <a:r>
              <a:rPr sz="3050" spc="80" dirty="0">
                <a:latin typeface="Lucida Sans Unicode"/>
                <a:cs typeface="Lucida Sans Unicode"/>
              </a:rPr>
              <a:t>помощью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5" dirty="0">
                <a:latin typeface="Lucida Sans Unicode"/>
                <a:cs typeface="Lucida Sans Unicode"/>
              </a:rPr>
              <a:t>по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25" dirty="0">
                <a:latin typeface="Lucida Sans Unicode"/>
                <a:cs typeface="Lucida Sans Unicode"/>
              </a:rPr>
              <a:t>вопросам </a:t>
            </a:r>
            <a:r>
              <a:rPr sz="3050" spc="-950" dirty="0">
                <a:latin typeface="Lucida Sans Unicode"/>
                <a:cs typeface="Lucida Sans Unicode"/>
              </a:rPr>
              <a:t> </a:t>
            </a:r>
            <a:r>
              <a:rPr sz="3050" spc="-5" dirty="0">
                <a:latin typeface="Lucida Sans Unicode"/>
                <a:cs typeface="Lucida Sans Unicode"/>
              </a:rPr>
              <a:t>профилактики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95" dirty="0">
                <a:latin typeface="Lucida Sans Unicode"/>
                <a:cs typeface="Lucida Sans Unicode"/>
              </a:rPr>
              <a:t>лечения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200" dirty="0">
                <a:latin typeface="Lucida Sans Unicode"/>
                <a:cs typeface="Lucida Sans Unicode"/>
              </a:rPr>
              <a:t>ВИЧ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-110" dirty="0">
                <a:latin typeface="Lucida Sans Unicode"/>
                <a:cs typeface="Lucida Sans Unicode"/>
              </a:rPr>
              <a:t>других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120" dirty="0">
                <a:latin typeface="Lucida Sans Unicode"/>
                <a:cs typeface="Lucida Sans Unicode"/>
              </a:rPr>
              <a:t>ИППП</a:t>
            </a:r>
            <a:r>
              <a:rPr sz="3050" spc="120" dirty="0">
                <a:latin typeface="Palatino Linotype"/>
                <a:cs typeface="Palatino Linotype"/>
              </a:rPr>
              <a:t>?</a:t>
            </a:r>
            <a:endParaRPr sz="3050">
              <a:latin typeface="Palatino Linotype"/>
              <a:cs typeface="Palatino Linotype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Palatino Linotype"/>
              <a:buChar char="•"/>
            </a:pPr>
            <a:endParaRPr sz="3150">
              <a:latin typeface="Palatino Linotype"/>
              <a:cs typeface="Palatino Linotype"/>
            </a:endParaRPr>
          </a:p>
          <a:p>
            <a:pPr marL="12700" marR="5080">
              <a:lnSpc>
                <a:spcPct val="116599"/>
              </a:lnSpc>
              <a:buFont typeface="Palatino Linotype"/>
              <a:buChar char="•"/>
              <a:tabLst>
                <a:tab pos="240665" algn="l"/>
              </a:tabLst>
            </a:pPr>
            <a:r>
              <a:rPr sz="3050" spc="-160" dirty="0">
                <a:latin typeface="Lucida Sans Unicode"/>
                <a:cs typeface="Lucida Sans Unicode"/>
              </a:rPr>
              <a:t>С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45" dirty="0">
                <a:latin typeface="Lucida Sans Unicode"/>
                <a:cs typeface="Lucida Sans Unicode"/>
              </a:rPr>
              <a:t>какими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65" dirty="0">
                <a:latin typeface="Lucida Sans Unicode"/>
                <a:cs typeface="Lucida Sans Unicode"/>
              </a:rPr>
              <a:t>барьерами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175" dirty="0">
                <a:latin typeface="Lucida Sans Unicode"/>
                <a:cs typeface="Lucida Sans Unicode"/>
              </a:rPr>
              <a:t>в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-50" dirty="0">
                <a:latin typeface="Lucida Sans Unicode"/>
                <a:cs typeface="Lucida Sans Unicode"/>
              </a:rPr>
              <a:t>доступе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-5" dirty="0">
                <a:latin typeface="Lucida Sans Unicode"/>
                <a:cs typeface="Lucida Sans Unicode"/>
              </a:rPr>
              <a:t>к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-25" dirty="0">
                <a:latin typeface="Lucida Sans Unicode"/>
                <a:cs typeface="Lucida Sans Unicode"/>
              </a:rPr>
              <a:t>услугам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-5" dirty="0">
                <a:latin typeface="Lucida Sans Unicode"/>
                <a:cs typeface="Lucida Sans Unicode"/>
              </a:rPr>
              <a:t>профилактики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95" dirty="0">
                <a:latin typeface="Lucida Sans Unicode"/>
                <a:cs typeface="Lucida Sans Unicode"/>
              </a:rPr>
              <a:t>лечения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200" dirty="0">
                <a:latin typeface="Lucida Sans Unicode"/>
                <a:cs typeface="Lucida Sans Unicode"/>
              </a:rPr>
              <a:t>ВИЧ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-110" dirty="0">
                <a:latin typeface="Lucida Sans Unicode"/>
                <a:cs typeface="Lucida Sans Unicode"/>
              </a:rPr>
              <a:t>других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40" dirty="0">
                <a:latin typeface="Lucida Sans Unicode"/>
                <a:cs typeface="Lucida Sans Unicode"/>
              </a:rPr>
              <a:t>ИППП </a:t>
            </a:r>
            <a:r>
              <a:rPr sz="3050" spc="45" dirty="0">
                <a:latin typeface="Lucida Sans Unicode"/>
                <a:cs typeface="Lucida Sans Unicode"/>
              </a:rPr>
              <a:t> </a:t>
            </a:r>
            <a:r>
              <a:rPr sz="3050" spc="30" dirty="0">
                <a:latin typeface="Lucida Sans Unicode"/>
                <a:cs typeface="Lucida Sans Unicode"/>
              </a:rPr>
              <a:t>сталкиваются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-5" dirty="0">
                <a:latin typeface="Lucida Sans Unicode"/>
                <a:cs typeface="Lucida Sans Unicode"/>
              </a:rPr>
              <a:t>трансгендерные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70" dirty="0">
                <a:latin typeface="Lucida Sans Unicode"/>
                <a:cs typeface="Lucida Sans Unicode"/>
              </a:rPr>
              <a:t>люди</a:t>
            </a:r>
            <a:r>
              <a:rPr sz="3050" spc="70" dirty="0">
                <a:latin typeface="Palatino Linotype"/>
                <a:cs typeface="Palatino Linotype"/>
              </a:rPr>
              <a:t>?</a:t>
            </a:r>
            <a:r>
              <a:rPr sz="3050" spc="-204" dirty="0">
                <a:latin typeface="Palatino Linotype"/>
                <a:cs typeface="Palatino Linotype"/>
              </a:rPr>
              <a:t> </a:t>
            </a:r>
            <a:r>
              <a:rPr sz="3050" spc="80" dirty="0">
                <a:latin typeface="Lucida Sans Unicode"/>
                <a:cs typeface="Lucida Sans Unicode"/>
              </a:rPr>
              <a:t>Влияет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35" dirty="0">
                <a:latin typeface="Lucida Sans Unicode"/>
                <a:cs typeface="Lucida Sans Unicode"/>
              </a:rPr>
              <a:t>ли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dirty="0">
                <a:latin typeface="Lucida Sans Unicode"/>
                <a:cs typeface="Lucida Sans Unicode"/>
              </a:rPr>
              <a:t>трансгендерный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-40" dirty="0">
                <a:latin typeface="Lucida Sans Unicode"/>
                <a:cs typeface="Lucida Sans Unicode"/>
              </a:rPr>
              <a:t>статус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15" dirty="0">
                <a:latin typeface="Lucida Sans Unicode"/>
                <a:cs typeface="Lucida Sans Unicode"/>
              </a:rPr>
              <a:t>сопутствующие </a:t>
            </a:r>
            <a:r>
              <a:rPr sz="3050" spc="-950" dirty="0">
                <a:latin typeface="Lucida Sans Unicode"/>
                <a:cs typeface="Lucida Sans Unicode"/>
              </a:rPr>
              <a:t> </a:t>
            </a:r>
            <a:r>
              <a:rPr sz="3050" spc="35" dirty="0">
                <a:latin typeface="Lucida Sans Unicode"/>
                <a:cs typeface="Lucida Sans Unicode"/>
              </a:rPr>
              <a:t>ему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30" dirty="0">
                <a:latin typeface="Lucida Sans Unicode"/>
                <a:cs typeface="Lucida Sans Unicode"/>
              </a:rPr>
              <a:t>обстоятельства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50" dirty="0">
                <a:latin typeface="Lucida Sans Unicode"/>
                <a:cs typeface="Lucida Sans Unicode"/>
              </a:rPr>
              <a:t>на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45" dirty="0">
                <a:latin typeface="Lucida Sans Unicode"/>
                <a:cs typeface="Lucida Sans Unicode"/>
              </a:rPr>
              <a:t>степень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45" dirty="0">
                <a:latin typeface="Lucida Sans Unicode"/>
                <a:cs typeface="Lucida Sans Unicode"/>
              </a:rPr>
              <a:t>уязвимости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-15" dirty="0">
                <a:latin typeface="Lucida Sans Unicode"/>
                <a:cs typeface="Lucida Sans Unicode"/>
              </a:rPr>
              <a:t>доступность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100" dirty="0">
                <a:latin typeface="Lucida Sans Unicode"/>
                <a:cs typeface="Lucida Sans Unicode"/>
              </a:rPr>
              <a:t>помощи</a:t>
            </a:r>
            <a:r>
              <a:rPr sz="3050" spc="100" dirty="0">
                <a:latin typeface="Palatino Linotype"/>
                <a:cs typeface="Palatino Linotype"/>
              </a:rPr>
              <a:t>?</a:t>
            </a:r>
            <a:endParaRPr sz="305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Palatino Linotype"/>
              <a:buChar char="•"/>
            </a:pPr>
            <a:endParaRPr sz="3150">
              <a:latin typeface="Palatino Linotype"/>
              <a:cs typeface="Palatino Linotype"/>
            </a:endParaRPr>
          </a:p>
          <a:p>
            <a:pPr marL="12700" marR="913765" lvl="1" indent="70485">
              <a:lnSpc>
                <a:spcPct val="116599"/>
              </a:lnSpc>
              <a:buFont typeface="Palatino Linotype"/>
              <a:buChar char="•"/>
              <a:tabLst>
                <a:tab pos="311150" algn="l"/>
              </a:tabLst>
            </a:pPr>
            <a:r>
              <a:rPr sz="3050" spc="65" dirty="0">
                <a:latin typeface="Lucida Sans Unicode"/>
                <a:cs typeface="Lucida Sans Unicode"/>
              </a:rPr>
              <a:t>Готовы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35" dirty="0">
                <a:latin typeface="Lucida Sans Unicode"/>
                <a:cs typeface="Lucida Sans Unicode"/>
              </a:rPr>
              <a:t>ли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-5" dirty="0">
                <a:latin typeface="Lucida Sans Unicode"/>
                <a:cs typeface="Lucida Sans Unicode"/>
              </a:rPr>
              <a:t>к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10" dirty="0">
                <a:latin typeface="Lucida Sans Unicode"/>
                <a:cs typeface="Lucida Sans Unicode"/>
              </a:rPr>
              <a:t>работе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-80" dirty="0">
                <a:latin typeface="Lucida Sans Unicode"/>
                <a:cs typeface="Lucida Sans Unicode"/>
              </a:rPr>
              <a:t>с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5" dirty="0">
                <a:latin typeface="Lucida Sans Unicode"/>
                <a:cs typeface="Lucida Sans Unicode"/>
              </a:rPr>
              <a:t>трансгендерными</a:t>
            </a:r>
            <a:r>
              <a:rPr sz="3050" spc="-405" dirty="0">
                <a:latin typeface="Lucida Sans Unicode"/>
                <a:cs typeface="Lucida Sans Unicode"/>
              </a:rPr>
              <a:t> </a:t>
            </a:r>
            <a:r>
              <a:rPr sz="3050" spc="45" dirty="0">
                <a:latin typeface="Lucida Sans Unicode"/>
                <a:cs typeface="Lucida Sans Unicode"/>
              </a:rPr>
              <a:t>людьми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15" dirty="0">
                <a:latin typeface="Lucida Sans Unicode"/>
                <a:cs typeface="Lucida Sans Unicode"/>
              </a:rPr>
              <a:t>специалисты</a:t>
            </a:r>
            <a:r>
              <a:rPr sz="3050" spc="15" dirty="0">
                <a:latin typeface="Palatino Linotype"/>
                <a:cs typeface="Palatino Linotype"/>
              </a:rPr>
              <a:t>,</a:t>
            </a:r>
            <a:r>
              <a:rPr sz="3050" spc="-210" dirty="0">
                <a:latin typeface="Palatino Linotype"/>
                <a:cs typeface="Palatino Linotyp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оказывающие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-40" dirty="0">
                <a:latin typeface="Lucida Sans Unicode"/>
                <a:cs typeface="Lucida Sans Unicode"/>
              </a:rPr>
              <a:t>услуги </a:t>
            </a:r>
            <a:r>
              <a:rPr sz="3050" spc="-950" dirty="0">
                <a:latin typeface="Lucida Sans Unicode"/>
                <a:cs typeface="Lucida Sans Unicode"/>
              </a:rPr>
              <a:t> </a:t>
            </a:r>
            <a:r>
              <a:rPr sz="3050" spc="-5" dirty="0">
                <a:latin typeface="Lucida Sans Unicode"/>
                <a:cs typeface="Lucida Sans Unicode"/>
              </a:rPr>
              <a:t>профилактики</a:t>
            </a:r>
            <a:r>
              <a:rPr sz="3050" spc="-415" dirty="0">
                <a:latin typeface="Lucida Sans Unicode"/>
                <a:cs typeface="Lucida Sans Unicode"/>
              </a:rPr>
              <a:t> </a:t>
            </a:r>
            <a:r>
              <a:rPr sz="3050" spc="75" dirty="0">
                <a:latin typeface="Lucida Sans Unicode"/>
                <a:cs typeface="Lucida Sans Unicode"/>
              </a:rPr>
              <a:t>и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95" dirty="0">
                <a:latin typeface="Lucida Sans Unicode"/>
                <a:cs typeface="Lucida Sans Unicode"/>
              </a:rPr>
              <a:t>лечения</a:t>
            </a:r>
            <a:r>
              <a:rPr sz="3050" spc="-409" dirty="0">
                <a:latin typeface="Lucida Sans Unicode"/>
                <a:cs typeface="Lucida Sans Unicode"/>
              </a:rPr>
              <a:t> </a:t>
            </a:r>
            <a:r>
              <a:rPr sz="3050" spc="260" dirty="0">
                <a:latin typeface="Lucida Sans Unicode"/>
                <a:cs typeface="Lucida Sans Unicode"/>
              </a:rPr>
              <a:t>ВИЧ</a:t>
            </a:r>
            <a:r>
              <a:rPr sz="3050" spc="260" dirty="0">
                <a:latin typeface="Palatino Linotype"/>
                <a:cs typeface="Palatino Linotype"/>
              </a:rPr>
              <a:t>?</a:t>
            </a:r>
            <a:endParaRPr sz="305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1208595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2125" dirty="0">
                <a:solidFill>
                  <a:srgbClr val="000000"/>
                </a:solidFill>
                <a:latin typeface="Courier New"/>
                <a:cs typeface="Courier New"/>
              </a:rPr>
              <a:t>М</a:t>
            </a:r>
            <a:r>
              <a:rPr sz="6950" b="0" spc="-260" dirty="0">
                <a:solidFill>
                  <a:srgbClr val="000000"/>
                </a:solidFill>
                <a:latin typeface="Courier New"/>
                <a:cs typeface="Courier New"/>
              </a:rPr>
              <a:t>е</a:t>
            </a:r>
            <a:r>
              <a:rPr sz="6950" b="0" spc="-919" dirty="0">
                <a:solidFill>
                  <a:srgbClr val="000000"/>
                </a:solidFill>
                <a:latin typeface="Courier New"/>
                <a:cs typeface="Courier New"/>
              </a:rPr>
              <a:t>т</a:t>
            </a:r>
            <a:r>
              <a:rPr sz="6950" b="0" spc="40" dirty="0">
                <a:solidFill>
                  <a:srgbClr val="000000"/>
                </a:solidFill>
                <a:latin typeface="Courier New"/>
                <a:cs typeface="Courier New"/>
              </a:rPr>
              <a:t>о</a:t>
            </a:r>
            <a:r>
              <a:rPr sz="6950" b="0" spc="-185" dirty="0">
                <a:solidFill>
                  <a:srgbClr val="000000"/>
                </a:solidFill>
                <a:latin typeface="Courier New"/>
                <a:cs typeface="Courier New"/>
              </a:rPr>
              <a:t>д</a:t>
            </a:r>
            <a:r>
              <a:rPr sz="6950" b="0" spc="40" dirty="0">
                <a:solidFill>
                  <a:srgbClr val="000000"/>
                </a:solidFill>
                <a:latin typeface="Courier New"/>
                <a:cs typeface="Courier New"/>
              </a:rPr>
              <a:t>о</a:t>
            </a:r>
            <a:r>
              <a:rPr sz="6950" b="0" spc="-195" dirty="0">
                <a:solidFill>
                  <a:srgbClr val="000000"/>
                </a:solidFill>
                <a:latin typeface="Courier New"/>
                <a:cs typeface="Courier New"/>
              </a:rPr>
              <a:t>л</a:t>
            </a:r>
            <a:r>
              <a:rPr sz="6950" b="0" spc="40" dirty="0">
                <a:solidFill>
                  <a:srgbClr val="000000"/>
                </a:solidFill>
                <a:latin typeface="Courier New"/>
                <a:cs typeface="Courier New"/>
              </a:rPr>
              <a:t>о</a:t>
            </a:r>
            <a:r>
              <a:rPr sz="6950" b="0" spc="-1190" dirty="0">
                <a:solidFill>
                  <a:srgbClr val="000000"/>
                </a:solidFill>
                <a:latin typeface="Courier New"/>
                <a:cs typeface="Courier New"/>
              </a:rPr>
              <a:t>г</a:t>
            </a:r>
            <a:r>
              <a:rPr sz="6950" b="0" spc="245" dirty="0">
                <a:solidFill>
                  <a:srgbClr val="000000"/>
                </a:solidFill>
                <a:latin typeface="Courier New"/>
                <a:cs typeface="Courier New"/>
              </a:rPr>
              <a:t>и</a:t>
            </a:r>
            <a:r>
              <a:rPr sz="6950" b="0" spc="-295" dirty="0">
                <a:solidFill>
                  <a:srgbClr val="000000"/>
                </a:solidFill>
                <a:latin typeface="Courier New"/>
                <a:cs typeface="Courier New"/>
              </a:rPr>
              <a:t>я</a:t>
            </a:r>
            <a:r>
              <a:rPr sz="6950" b="0" spc="-236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z="6950" b="0" spc="245" dirty="0">
                <a:solidFill>
                  <a:srgbClr val="000000"/>
                </a:solidFill>
                <a:latin typeface="Courier New"/>
                <a:cs typeface="Courier New"/>
              </a:rPr>
              <a:t>и</a:t>
            </a:r>
            <a:r>
              <a:rPr sz="6950" b="0" spc="-855" dirty="0">
                <a:solidFill>
                  <a:srgbClr val="000000"/>
                </a:solidFill>
                <a:latin typeface="Courier New"/>
                <a:cs typeface="Courier New"/>
              </a:rPr>
              <a:t>сс</a:t>
            </a:r>
            <a:r>
              <a:rPr sz="6950" b="0" spc="-195" dirty="0">
                <a:solidFill>
                  <a:srgbClr val="000000"/>
                </a:solidFill>
                <a:latin typeface="Courier New"/>
                <a:cs typeface="Courier New"/>
              </a:rPr>
              <a:t>л</a:t>
            </a:r>
            <a:r>
              <a:rPr sz="6950" b="0" spc="-260" dirty="0">
                <a:solidFill>
                  <a:srgbClr val="000000"/>
                </a:solidFill>
                <a:latin typeface="Courier New"/>
                <a:cs typeface="Courier New"/>
              </a:rPr>
              <a:t>е</a:t>
            </a:r>
            <a:r>
              <a:rPr sz="6950" b="0" spc="-185" dirty="0">
                <a:solidFill>
                  <a:srgbClr val="000000"/>
                </a:solidFill>
                <a:latin typeface="Courier New"/>
                <a:cs typeface="Courier New"/>
              </a:rPr>
              <a:t>д</a:t>
            </a:r>
            <a:r>
              <a:rPr sz="6950" b="0" spc="40" dirty="0">
                <a:solidFill>
                  <a:srgbClr val="000000"/>
                </a:solidFill>
                <a:latin typeface="Courier New"/>
                <a:cs typeface="Courier New"/>
              </a:rPr>
              <a:t>о</a:t>
            </a:r>
            <a:r>
              <a:rPr sz="6950" b="0" spc="-204" dirty="0">
                <a:solidFill>
                  <a:srgbClr val="000000"/>
                </a:solidFill>
                <a:latin typeface="Courier New"/>
                <a:cs typeface="Courier New"/>
              </a:rPr>
              <a:t>в</a:t>
            </a:r>
            <a:r>
              <a:rPr sz="6950" b="0" spc="-295" dirty="0">
                <a:solidFill>
                  <a:srgbClr val="000000"/>
                </a:solidFill>
                <a:latin typeface="Courier New"/>
                <a:cs typeface="Courier New"/>
              </a:rPr>
              <a:t>а</a:t>
            </a:r>
            <a:r>
              <a:rPr sz="6950" b="0" spc="245" dirty="0">
                <a:solidFill>
                  <a:srgbClr val="000000"/>
                </a:solidFill>
                <a:latin typeface="Courier New"/>
                <a:cs typeface="Courier New"/>
              </a:rPr>
              <a:t>ни</a:t>
            </a:r>
            <a:r>
              <a:rPr sz="6950" b="0" spc="-295" dirty="0">
                <a:solidFill>
                  <a:srgbClr val="000000"/>
                </a:solidFill>
                <a:latin typeface="Courier New"/>
                <a:cs typeface="Courier New"/>
              </a:rPr>
              <a:t>я</a:t>
            </a:r>
            <a:endParaRPr sz="6950">
              <a:latin typeface="Courier New"/>
              <a:cs typeface="Courier New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3374" y="1982140"/>
            <a:ext cx="142874" cy="1428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3374" y="3639490"/>
            <a:ext cx="142874" cy="14287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3374" y="4744390"/>
            <a:ext cx="142874" cy="14287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00732" y="1706550"/>
            <a:ext cx="17746980" cy="775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9095" marR="10795">
              <a:lnSpc>
                <a:spcPct val="115100"/>
              </a:lnSpc>
              <a:spcBef>
                <a:spcPts val="100"/>
              </a:spcBef>
              <a:tabLst>
                <a:tab pos="7143750" algn="l"/>
              </a:tabLst>
            </a:pPr>
            <a:r>
              <a:rPr sz="3150" spc="-15" dirty="0">
                <a:latin typeface="Lucida Sans Unicode"/>
                <a:cs typeface="Lucida Sans Unicode"/>
              </a:rPr>
              <a:t>Партисипаторное</a:t>
            </a:r>
            <a:r>
              <a:rPr sz="3150" spc="470" dirty="0">
                <a:latin typeface="Lucida Sans Unicode"/>
                <a:cs typeface="Lucida Sans Unicode"/>
              </a:rPr>
              <a:t> </a:t>
            </a:r>
            <a:r>
              <a:rPr sz="3150" spc="-15" dirty="0">
                <a:latin typeface="Lucida Sans Unicode"/>
                <a:cs typeface="Lucida Sans Unicode"/>
              </a:rPr>
              <a:t>исследование</a:t>
            </a:r>
            <a:r>
              <a:rPr sz="3150" spc="-15" dirty="0">
                <a:latin typeface="Palatino Linotype"/>
                <a:cs typeface="Palatino Linotype"/>
              </a:rPr>
              <a:t>,	</a:t>
            </a:r>
            <a:r>
              <a:rPr sz="3150" spc="65" dirty="0">
                <a:latin typeface="Lucida Sans Unicode"/>
                <a:cs typeface="Lucida Sans Unicode"/>
              </a:rPr>
              <a:t>включающее</a:t>
            </a:r>
            <a:r>
              <a:rPr sz="3150" spc="420" dirty="0">
                <a:latin typeface="Lucida Sans Unicode"/>
                <a:cs typeface="Lucida Sans Unicode"/>
              </a:rPr>
              <a:t> </a:t>
            </a:r>
            <a:r>
              <a:rPr sz="3150" spc="-45" dirty="0">
                <a:latin typeface="Lucida Sans Unicode"/>
                <a:cs typeface="Lucida Sans Unicode"/>
              </a:rPr>
              <a:t>сбор</a:t>
            </a:r>
            <a:r>
              <a:rPr sz="3150" spc="415" dirty="0">
                <a:latin typeface="Lucida Sans Unicode"/>
                <a:cs typeface="Lucida Sans Unicode"/>
              </a:rPr>
              <a:t> </a:t>
            </a:r>
            <a:r>
              <a:rPr sz="3150" spc="15" dirty="0">
                <a:latin typeface="Lucida Sans Unicode"/>
                <a:cs typeface="Lucida Sans Unicode"/>
              </a:rPr>
              <a:t>количественных</a:t>
            </a:r>
            <a:r>
              <a:rPr sz="3150" spc="415" dirty="0">
                <a:latin typeface="Lucida Sans Unicode"/>
                <a:cs typeface="Lucida Sans Unicode"/>
              </a:rPr>
              <a:t> </a:t>
            </a:r>
            <a:r>
              <a:rPr sz="3150" spc="50" dirty="0">
                <a:latin typeface="Lucida Sans Unicode"/>
                <a:cs typeface="Lucida Sans Unicode"/>
              </a:rPr>
              <a:t>и</a:t>
            </a:r>
            <a:r>
              <a:rPr sz="3150" spc="415" dirty="0">
                <a:latin typeface="Lucida Sans Unicode"/>
                <a:cs typeface="Lucida Sans Unicode"/>
              </a:rPr>
              <a:t> </a:t>
            </a:r>
            <a:r>
              <a:rPr sz="3150" spc="25" dirty="0">
                <a:latin typeface="Lucida Sans Unicode"/>
                <a:cs typeface="Lucida Sans Unicode"/>
              </a:rPr>
              <a:t>качественных </a:t>
            </a:r>
            <a:r>
              <a:rPr sz="3150" spc="-980" dirty="0">
                <a:latin typeface="Lucida Sans Unicode"/>
                <a:cs typeface="Lucida Sans Unicode"/>
              </a:rPr>
              <a:t> </a:t>
            </a:r>
            <a:r>
              <a:rPr sz="3150" spc="-50" dirty="0">
                <a:latin typeface="Lucida Sans Unicode"/>
                <a:cs typeface="Lucida Sans Unicode"/>
              </a:rPr>
              <a:t>данных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-10" dirty="0">
                <a:latin typeface="Lucida Sans Unicode"/>
                <a:cs typeface="Lucida Sans Unicode"/>
              </a:rPr>
              <a:t>путем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5" dirty="0">
                <a:latin typeface="Lucida Sans Unicode"/>
                <a:cs typeface="Lucida Sans Unicode"/>
              </a:rPr>
              <a:t>проведения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10" dirty="0">
                <a:latin typeface="Lucida Sans Unicode"/>
                <a:cs typeface="Lucida Sans Unicode"/>
              </a:rPr>
              <a:t>кабинетной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50" dirty="0">
                <a:latin typeface="Lucida Sans Unicode"/>
                <a:cs typeface="Lucida Sans Unicode"/>
              </a:rPr>
              <a:t>и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15" dirty="0">
                <a:latin typeface="Lucida Sans Unicode"/>
                <a:cs typeface="Lucida Sans Unicode"/>
              </a:rPr>
              <a:t>полевой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15" dirty="0">
                <a:latin typeface="Lucida Sans Unicode"/>
                <a:cs typeface="Lucida Sans Unicode"/>
              </a:rPr>
              <a:t>работы</a:t>
            </a:r>
            <a:r>
              <a:rPr sz="3150" spc="15" dirty="0">
                <a:latin typeface="Palatino Linotype"/>
                <a:cs typeface="Palatino Linotype"/>
              </a:rPr>
              <a:t>.</a:t>
            </a:r>
            <a:endParaRPr sz="3150">
              <a:latin typeface="Palatino Linotype"/>
              <a:cs typeface="Palatino Linotype"/>
            </a:endParaRPr>
          </a:p>
          <a:p>
            <a:pPr marL="379095" marR="1966595">
              <a:lnSpc>
                <a:spcPts val="8700"/>
              </a:lnSpc>
              <a:spcBef>
                <a:spcPts val="1110"/>
              </a:spcBef>
            </a:pPr>
            <a:r>
              <a:rPr sz="3150" spc="20" dirty="0">
                <a:latin typeface="Lucida Sans Unicode"/>
                <a:cs typeface="Lucida Sans Unicode"/>
              </a:rPr>
              <a:t>Работа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-20" dirty="0">
                <a:latin typeface="Lucida Sans Unicode"/>
                <a:cs typeface="Lucida Sans Unicode"/>
              </a:rPr>
              <a:t>по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-15" dirty="0">
                <a:latin typeface="Lucida Sans Unicode"/>
                <a:cs typeface="Lucida Sans Unicode"/>
              </a:rPr>
              <a:t>исследованию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-5" dirty="0">
                <a:latin typeface="Lucida Sans Unicode"/>
                <a:cs typeface="Lucida Sans Unicode"/>
              </a:rPr>
              <a:t>проводилась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-105" dirty="0">
                <a:latin typeface="Lucida Sans Unicode"/>
                <a:cs typeface="Lucida Sans Unicode"/>
              </a:rPr>
              <a:t>с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-240" dirty="0">
                <a:latin typeface="Palatino Linotype"/>
                <a:cs typeface="Palatino Linotype"/>
              </a:rPr>
              <a:t>1</a:t>
            </a:r>
            <a:r>
              <a:rPr sz="3150" spc="-215" dirty="0">
                <a:latin typeface="Palatino Linotype"/>
                <a:cs typeface="Palatino Linotype"/>
              </a:rPr>
              <a:t> </a:t>
            </a:r>
            <a:r>
              <a:rPr sz="3150" spc="-30" dirty="0">
                <a:latin typeface="Lucida Sans Unicode"/>
                <a:cs typeface="Lucida Sans Unicode"/>
              </a:rPr>
              <a:t>августа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60" dirty="0">
                <a:latin typeface="Palatino Linotype"/>
                <a:cs typeface="Palatino Linotype"/>
              </a:rPr>
              <a:t>2021-</a:t>
            </a:r>
            <a:r>
              <a:rPr sz="3150" spc="60" dirty="0">
                <a:latin typeface="Lucida Sans Unicode"/>
                <a:cs typeface="Lucida Sans Unicode"/>
              </a:rPr>
              <a:t>го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-20" dirty="0">
                <a:latin typeface="Lucida Sans Unicode"/>
                <a:cs typeface="Lucida Sans Unicode"/>
              </a:rPr>
              <a:t>по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-5" dirty="0">
                <a:latin typeface="Palatino Linotype"/>
                <a:cs typeface="Palatino Linotype"/>
              </a:rPr>
              <a:t>31</a:t>
            </a:r>
            <a:r>
              <a:rPr sz="3150" spc="-215" dirty="0">
                <a:latin typeface="Palatino Linotype"/>
                <a:cs typeface="Palatino Linotype"/>
              </a:rPr>
              <a:t> </a:t>
            </a:r>
            <a:r>
              <a:rPr sz="3150" dirty="0">
                <a:latin typeface="Lucida Sans Unicode"/>
                <a:cs typeface="Lucida Sans Unicode"/>
              </a:rPr>
              <a:t>марта</a:t>
            </a:r>
            <a:r>
              <a:rPr sz="3150" spc="-420" dirty="0">
                <a:latin typeface="Lucida Sans Unicode"/>
                <a:cs typeface="Lucida Sans Unicode"/>
              </a:rPr>
              <a:t> </a:t>
            </a:r>
            <a:r>
              <a:rPr sz="3150" spc="250" dirty="0">
                <a:latin typeface="Palatino Linotype"/>
                <a:cs typeface="Palatino Linotype"/>
              </a:rPr>
              <a:t>2022</a:t>
            </a:r>
            <a:r>
              <a:rPr sz="3150" spc="-215" dirty="0">
                <a:latin typeface="Palatino Linotype"/>
                <a:cs typeface="Palatino Linotype"/>
              </a:rPr>
              <a:t> </a:t>
            </a:r>
            <a:r>
              <a:rPr sz="3150" spc="-90" dirty="0">
                <a:latin typeface="Lucida Sans Unicode"/>
                <a:cs typeface="Lucida Sans Unicode"/>
              </a:rPr>
              <a:t>года</a:t>
            </a:r>
            <a:r>
              <a:rPr sz="3150" spc="-90" dirty="0">
                <a:latin typeface="Palatino Linotype"/>
                <a:cs typeface="Palatino Linotype"/>
              </a:rPr>
              <a:t>. </a:t>
            </a:r>
            <a:r>
              <a:rPr sz="3150" spc="-775" dirty="0">
                <a:latin typeface="Palatino Linotype"/>
                <a:cs typeface="Palatino Linotype"/>
              </a:rPr>
              <a:t> </a:t>
            </a:r>
            <a:r>
              <a:rPr sz="3150" dirty="0">
                <a:latin typeface="Lucida Sans Unicode"/>
                <a:cs typeface="Lucida Sans Unicode"/>
              </a:rPr>
              <a:t>Исследовательская</a:t>
            </a:r>
            <a:r>
              <a:rPr sz="3150" spc="-434" dirty="0">
                <a:latin typeface="Lucida Sans Unicode"/>
                <a:cs typeface="Lucida Sans Unicode"/>
              </a:rPr>
              <a:t> </a:t>
            </a:r>
            <a:r>
              <a:rPr sz="3150" spc="-20" dirty="0">
                <a:latin typeface="Lucida Sans Unicode"/>
                <a:cs typeface="Lucida Sans Unicode"/>
              </a:rPr>
              <a:t>команда</a:t>
            </a:r>
            <a:r>
              <a:rPr sz="3150" spc="-20" dirty="0">
                <a:latin typeface="Palatino Linotype"/>
                <a:cs typeface="Palatino Linotype"/>
              </a:rPr>
              <a:t>:</a:t>
            </a:r>
            <a:endParaRPr sz="3150">
              <a:latin typeface="Palatino Linotype"/>
              <a:cs typeface="Palatino Linotype"/>
            </a:endParaRPr>
          </a:p>
          <a:p>
            <a:pPr marL="379095" marR="5080" indent="-316230" algn="just">
              <a:lnSpc>
                <a:spcPct val="115100"/>
              </a:lnSpc>
              <a:spcBef>
                <a:spcPts val="3235"/>
              </a:spcBef>
              <a:buFont typeface="Palatino Linotype"/>
              <a:buAutoNum type="arabicPeriod"/>
              <a:tabLst>
                <a:tab pos="379730" algn="l"/>
              </a:tabLst>
            </a:pPr>
            <a:r>
              <a:rPr sz="3150" spc="-15" dirty="0">
                <a:latin typeface="Lucida Sans Unicode"/>
                <a:cs typeface="Lucida Sans Unicode"/>
              </a:rPr>
              <a:t>эксперты</a:t>
            </a:r>
            <a:r>
              <a:rPr sz="3150" spc="-10" dirty="0">
                <a:latin typeface="Lucida Sans Unicode"/>
                <a:cs typeface="Lucida Sans Unicode"/>
              </a:rPr>
              <a:t> </a:t>
            </a:r>
            <a:r>
              <a:rPr sz="3150" spc="-20" dirty="0">
                <a:latin typeface="Lucida Sans Unicode"/>
                <a:cs typeface="Lucida Sans Unicode"/>
              </a:rPr>
              <a:t>по</a:t>
            </a:r>
            <a:r>
              <a:rPr sz="3150" spc="-15" dirty="0">
                <a:latin typeface="Lucida Sans Unicode"/>
                <a:cs typeface="Lucida Sans Unicode"/>
              </a:rPr>
              <a:t> </a:t>
            </a:r>
            <a:r>
              <a:rPr sz="3150" dirty="0">
                <a:latin typeface="Lucida Sans Unicode"/>
                <a:cs typeface="Lucida Sans Unicode"/>
              </a:rPr>
              <a:t>вопросам</a:t>
            </a:r>
            <a:r>
              <a:rPr sz="3150" spc="5" dirty="0">
                <a:latin typeface="Lucida Sans Unicode"/>
                <a:cs typeface="Lucida Sans Unicode"/>
              </a:rPr>
              <a:t> </a:t>
            </a:r>
            <a:r>
              <a:rPr sz="3150" spc="-70" dirty="0">
                <a:latin typeface="Lucida Sans Unicode"/>
                <a:cs typeface="Lucida Sans Unicode"/>
              </a:rPr>
              <a:t>гендерного</a:t>
            </a:r>
            <a:r>
              <a:rPr sz="3150" spc="-65" dirty="0">
                <a:latin typeface="Lucida Sans Unicode"/>
                <a:cs typeface="Lucida Sans Unicode"/>
              </a:rPr>
              <a:t> </a:t>
            </a:r>
            <a:r>
              <a:rPr sz="3150" spc="5" dirty="0">
                <a:latin typeface="Lucida Sans Unicode"/>
                <a:cs typeface="Lucida Sans Unicode"/>
              </a:rPr>
              <a:t>многообразия</a:t>
            </a:r>
            <a:r>
              <a:rPr sz="3150" spc="5" dirty="0">
                <a:latin typeface="Palatino Linotype"/>
                <a:cs typeface="Palatino Linotype"/>
              </a:rPr>
              <a:t>,</a:t>
            </a:r>
            <a:r>
              <a:rPr sz="3150" spc="10" dirty="0">
                <a:latin typeface="Palatino Linotype"/>
                <a:cs typeface="Palatino Linotype"/>
              </a:rPr>
              <a:t> </a:t>
            </a:r>
            <a:r>
              <a:rPr sz="3150" spc="-25" dirty="0">
                <a:latin typeface="Lucida Sans Unicode"/>
                <a:cs typeface="Lucida Sans Unicode"/>
              </a:rPr>
              <a:t>идентифицирующие</a:t>
            </a:r>
            <a:r>
              <a:rPr sz="3150" spc="-20" dirty="0">
                <a:latin typeface="Lucida Sans Unicode"/>
                <a:cs typeface="Lucida Sans Unicode"/>
              </a:rPr>
              <a:t> </a:t>
            </a:r>
            <a:r>
              <a:rPr sz="3150" spc="20" dirty="0">
                <a:latin typeface="Lucida Sans Unicode"/>
                <a:cs typeface="Lucida Sans Unicode"/>
              </a:rPr>
              <a:t>себя</a:t>
            </a:r>
            <a:r>
              <a:rPr sz="3150" spc="25" dirty="0">
                <a:latin typeface="Lucida Sans Unicode"/>
                <a:cs typeface="Lucida Sans Unicode"/>
              </a:rPr>
              <a:t> </a:t>
            </a:r>
            <a:r>
              <a:rPr sz="3150" spc="-10" dirty="0">
                <a:latin typeface="Lucida Sans Unicode"/>
                <a:cs typeface="Lucida Sans Unicode"/>
              </a:rPr>
              <a:t>как </a:t>
            </a:r>
            <a:r>
              <a:rPr sz="3150" spc="-5" dirty="0">
                <a:latin typeface="Lucida Sans Unicode"/>
                <a:cs typeface="Lucida Sans Unicode"/>
              </a:rPr>
              <a:t> </a:t>
            </a:r>
            <a:r>
              <a:rPr sz="3150" spc="-30" dirty="0">
                <a:latin typeface="Lucida Sans Unicode"/>
                <a:cs typeface="Lucida Sans Unicode"/>
              </a:rPr>
              <a:t>трансгендерные</a:t>
            </a:r>
            <a:r>
              <a:rPr sz="3150" spc="-25" dirty="0">
                <a:latin typeface="Lucida Sans Unicode"/>
                <a:cs typeface="Lucida Sans Unicode"/>
              </a:rPr>
              <a:t> </a:t>
            </a:r>
            <a:r>
              <a:rPr sz="3150" spc="-35" dirty="0">
                <a:latin typeface="Lucida Sans Unicode"/>
                <a:cs typeface="Lucida Sans Unicode"/>
              </a:rPr>
              <a:t>люди</a:t>
            </a:r>
            <a:r>
              <a:rPr sz="3150" spc="-35" dirty="0">
                <a:latin typeface="Palatino Linotype"/>
                <a:cs typeface="Palatino Linotype"/>
              </a:rPr>
              <a:t>,</a:t>
            </a:r>
            <a:r>
              <a:rPr sz="3150" spc="-30" dirty="0">
                <a:latin typeface="Palatino Linotype"/>
                <a:cs typeface="Palatino Linotype"/>
              </a:rPr>
              <a:t> </a:t>
            </a:r>
            <a:r>
              <a:rPr sz="3150" dirty="0">
                <a:latin typeface="Lucida Sans Unicode"/>
                <a:cs typeface="Lucida Sans Unicode"/>
              </a:rPr>
              <a:t>которые</a:t>
            </a:r>
            <a:r>
              <a:rPr sz="3150" spc="5" dirty="0">
                <a:latin typeface="Lucida Sans Unicode"/>
                <a:cs typeface="Lucida Sans Unicode"/>
              </a:rPr>
              <a:t> </a:t>
            </a:r>
            <a:r>
              <a:rPr sz="3150" spc="-10" dirty="0">
                <a:latin typeface="Lucida Sans Unicode"/>
                <a:cs typeface="Lucida Sans Unicode"/>
              </a:rPr>
              <a:t>работают</a:t>
            </a:r>
            <a:r>
              <a:rPr sz="3150" spc="-5" dirty="0">
                <a:latin typeface="Lucida Sans Unicode"/>
                <a:cs typeface="Lucida Sans Unicode"/>
              </a:rPr>
              <a:t> </a:t>
            </a:r>
            <a:r>
              <a:rPr sz="3150" spc="160" dirty="0">
                <a:latin typeface="Lucida Sans Unicode"/>
                <a:cs typeface="Lucida Sans Unicode"/>
              </a:rPr>
              <a:t>в </a:t>
            </a:r>
            <a:r>
              <a:rPr sz="3150" spc="-75" dirty="0">
                <a:latin typeface="Lucida Sans Unicode"/>
                <a:cs typeface="Lucida Sans Unicode"/>
              </a:rPr>
              <a:t>сфере</a:t>
            </a:r>
            <a:r>
              <a:rPr sz="3150" spc="-70" dirty="0">
                <a:latin typeface="Lucida Sans Unicode"/>
                <a:cs typeface="Lucida Sans Unicode"/>
              </a:rPr>
              <a:t> </a:t>
            </a:r>
            <a:r>
              <a:rPr sz="3150" spc="45" dirty="0">
                <a:latin typeface="Lucida Sans Unicode"/>
                <a:cs typeface="Lucida Sans Unicode"/>
              </a:rPr>
              <a:t>защиты</a:t>
            </a:r>
            <a:r>
              <a:rPr sz="3150" spc="50" dirty="0">
                <a:latin typeface="Lucida Sans Unicode"/>
                <a:cs typeface="Lucida Sans Unicode"/>
              </a:rPr>
              <a:t> и</a:t>
            </a:r>
            <a:r>
              <a:rPr sz="3150" spc="55" dirty="0">
                <a:latin typeface="Lucida Sans Unicode"/>
                <a:cs typeface="Lucida Sans Unicode"/>
              </a:rPr>
              <a:t> </a:t>
            </a:r>
            <a:r>
              <a:rPr sz="3150" spc="15" dirty="0">
                <a:latin typeface="Lucida Sans Unicode"/>
                <a:cs typeface="Lucida Sans Unicode"/>
              </a:rPr>
              <a:t>продвижения</a:t>
            </a:r>
            <a:r>
              <a:rPr sz="3150" spc="20" dirty="0">
                <a:latin typeface="Lucida Sans Unicode"/>
                <a:cs typeface="Lucida Sans Unicode"/>
              </a:rPr>
              <a:t> </a:t>
            </a:r>
            <a:r>
              <a:rPr sz="3150" spc="30" dirty="0">
                <a:latin typeface="Lucida Sans Unicode"/>
                <a:cs typeface="Lucida Sans Unicode"/>
              </a:rPr>
              <a:t>прав </a:t>
            </a:r>
            <a:r>
              <a:rPr sz="3150" spc="35" dirty="0">
                <a:latin typeface="Lucida Sans Unicode"/>
                <a:cs typeface="Lucida Sans Unicode"/>
              </a:rPr>
              <a:t> </a:t>
            </a:r>
            <a:r>
              <a:rPr sz="3150" spc="-50" dirty="0">
                <a:latin typeface="Lucida Sans Unicode"/>
                <a:cs typeface="Lucida Sans Unicode"/>
              </a:rPr>
              <a:t>трансгендерных</a:t>
            </a:r>
            <a:r>
              <a:rPr sz="3150" spc="-45" dirty="0">
                <a:latin typeface="Lucida Sans Unicode"/>
                <a:cs typeface="Lucida Sans Unicode"/>
              </a:rPr>
              <a:t> </a:t>
            </a:r>
            <a:r>
              <a:rPr sz="3150" spc="-25" dirty="0">
                <a:latin typeface="Lucida Sans Unicode"/>
                <a:cs typeface="Lucida Sans Unicode"/>
              </a:rPr>
              <a:t>людей</a:t>
            </a:r>
            <a:r>
              <a:rPr sz="3150" spc="-25" dirty="0">
                <a:latin typeface="Palatino Linotype"/>
                <a:cs typeface="Palatino Linotype"/>
              </a:rPr>
              <a:t>,</a:t>
            </a:r>
            <a:r>
              <a:rPr sz="3150" spc="-20" dirty="0">
                <a:latin typeface="Palatino Linotype"/>
                <a:cs typeface="Palatino Linotype"/>
              </a:rPr>
              <a:t> </a:t>
            </a:r>
            <a:r>
              <a:rPr sz="3150" spc="25" dirty="0">
                <a:latin typeface="Lucida Sans Unicode"/>
                <a:cs typeface="Lucida Sans Unicode"/>
              </a:rPr>
              <a:t>имеют</a:t>
            </a:r>
            <a:r>
              <a:rPr sz="3150" spc="30" dirty="0">
                <a:latin typeface="Lucida Sans Unicode"/>
                <a:cs typeface="Lucida Sans Unicode"/>
              </a:rPr>
              <a:t> </a:t>
            </a:r>
            <a:r>
              <a:rPr sz="3150" spc="-90" dirty="0">
                <a:latin typeface="Lucida Sans Unicode"/>
                <a:cs typeface="Lucida Sans Unicode"/>
              </a:rPr>
              <a:t>доступ</a:t>
            </a:r>
            <a:r>
              <a:rPr sz="3150" spc="-85" dirty="0">
                <a:latin typeface="Lucida Sans Unicode"/>
                <a:cs typeface="Lucida Sans Unicode"/>
              </a:rPr>
              <a:t> </a:t>
            </a:r>
            <a:r>
              <a:rPr sz="3150" spc="-30" dirty="0">
                <a:latin typeface="Lucida Sans Unicode"/>
                <a:cs typeface="Lucida Sans Unicode"/>
              </a:rPr>
              <a:t>к</a:t>
            </a:r>
            <a:r>
              <a:rPr sz="3150" spc="-25" dirty="0">
                <a:latin typeface="Lucida Sans Unicode"/>
                <a:cs typeface="Lucida Sans Unicode"/>
              </a:rPr>
              <a:t> </a:t>
            </a:r>
            <a:r>
              <a:rPr sz="3150" spc="-10" dirty="0">
                <a:latin typeface="Lucida Sans Unicode"/>
                <a:cs typeface="Lucida Sans Unicode"/>
              </a:rPr>
              <a:t>людям</a:t>
            </a:r>
            <a:r>
              <a:rPr sz="3150" spc="-5" dirty="0">
                <a:latin typeface="Lucida Sans Unicode"/>
                <a:cs typeface="Lucida Sans Unicode"/>
              </a:rPr>
              <a:t> </a:t>
            </a:r>
            <a:r>
              <a:rPr sz="3150" spc="40" dirty="0">
                <a:latin typeface="Lucida Sans Unicode"/>
                <a:cs typeface="Lucida Sans Unicode"/>
              </a:rPr>
              <a:t>из</a:t>
            </a:r>
            <a:r>
              <a:rPr sz="3150" spc="45" dirty="0">
                <a:latin typeface="Lucida Sans Unicode"/>
                <a:cs typeface="Lucida Sans Unicode"/>
              </a:rPr>
              <a:t> </a:t>
            </a:r>
            <a:r>
              <a:rPr sz="3150" spc="60" dirty="0">
                <a:latin typeface="Lucida Sans Unicode"/>
                <a:cs typeface="Lucida Sans Unicode"/>
              </a:rPr>
              <a:t>ключевой </a:t>
            </a:r>
            <a:r>
              <a:rPr sz="3150" spc="-15" dirty="0">
                <a:latin typeface="Lucida Sans Unicode"/>
                <a:cs typeface="Lucida Sans Unicode"/>
              </a:rPr>
              <a:t>группы</a:t>
            </a:r>
            <a:r>
              <a:rPr sz="3150" spc="-15" dirty="0">
                <a:latin typeface="Palatino Linotype"/>
                <a:cs typeface="Palatino Linotype"/>
              </a:rPr>
              <a:t>,</a:t>
            </a:r>
            <a:r>
              <a:rPr sz="3150" spc="-10" dirty="0">
                <a:latin typeface="Palatino Linotype"/>
                <a:cs typeface="Palatino Linotype"/>
              </a:rPr>
              <a:t> </a:t>
            </a:r>
            <a:r>
              <a:rPr sz="3150" spc="25" dirty="0">
                <a:latin typeface="Lucida Sans Unicode"/>
                <a:cs typeface="Lucida Sans Unicode"/>
              </a:rPr>
              <a:t>пользуются </a:t>
            </a:r>
            <a:r>
              <a:rPr sz="3150" spc="30" dirty="0">
                <a:latin typeface="Lucida Sans Unicode"/>
                <a:cs typeface="Lucida Sans Unicode"/>
              </a:rPr>
              <a:t> </a:t>
            </a:r>
            <a:r>
              <a:rPr sz="3150" spc="-10" dirty="0">
                <a:latin typeface="Lucida Sans Unicode"/>
                <a:cs typeface="Lucida Sans Unicode"/>
              </a:rPr>
              <a:t>доверием </a:t>
            </a:r>
            <a:r>
              <a:rPr sz="3150" spc="-55" dirty="0">
                <a:latin typeface="Lucida Sans Unicode"/>
                <a:cs typeface="Lucida Sans Unicode"/>
              </a:rPr>
              <a:t>трансгендерного </a:t>
            </a:r>
            <a:r>
              <a:rPr sz="3150" spc="-5" dirty="0">
                <a:latin typeface="Lucida Sans Unicode"/>
                <a:cs typeface="Lucida Sans Unicode"/>
              </a:rPr>
              <a:t>сообщества </a:t>
            </a:r>
            <a:r>
              <a:rPr sz="3150" spc="50" dirty="0">
                <a:latin typeface="Lucida Sans Unicode"/>
                <a:cs typeface="Lucida Sans Unicode"/>
              </a:rPr>
              <a:t>и </a:t>
            </a:r>
            <a:r>
              <a:rPr sz="3150" spc="15" dirty="0">
                <a:latin typeface="Lucida Sans Unicode"/>
                <a:cs typeface="Lucida Sans Unicode"/>
              </a:rPr>
              <a:t>прошли </a:t>
            </a:r>
            <a:r>
              <a:rPr sz="3150" spc="-55" dirty="0">
                <a:latin typeface="Lucida Sans Unicode"/>
                <a:cs typeface="Lucida Sans Unicode"/>
              </a:rPr>
              <a:t>подготовку </a:t>
            </a:r>
            <a:r>
              <a:rPr sz="3150" spc="-30" dirty="0">
                <a:latin typeface="Lucida Sans Unicode"/>
                <a:cs typeface="Lucida Sans Unicode"/>
              </a:rPr>
              <a:t>к </a:t>
            </a:r>
            <a:r>
              <a:rPr sz="3150" spc="-15" dirty="0">
                <a:latin typeface="Lucida Sans Unicode"/>
                <a:cs typeface="Lucida Sans Unicode"/>
              </a:rPr>
              <a:t>исследовательской </a:t>
            </a:r>
            <a:r>
              <a:rPr sz="3150" spc="-10" dirty="0">
                <a:latin typeface="Lucida Sans Unicode"/>
                <a:cs typeface="Lucida Sans Unicode"/>
              </a:rPr>
              <a:t> работе</a:t>
            </a:r>
            <a:r>
              <a:rPr sz="3150" spc="-10" dirty="0">
                <a:latin typeface="Palatino Linotype"/>
                <a:cs typeface="Palatino Linotype"/>
              </a:rPr>
              <a:t>,</a:t>
            </a:r>
            <a:endParaRPr sz="3150">
              <a:latin typeface="Palatino Linotype"/>
              <a:cs typeface="Palatino Linotype"/>
            </a:endParaRPr>
          </a:p>
          <a:p>
            <a:pPr marL="379095" marR="12065" indent="-367030" algn="just">
              <a:lnSpc>
                <a:spcPct val="115100"/>
              </a:lnSpc>
              <a:buFont typeface="Palatino Linotype"/>
              <a:buAutoNum type="arabicPeriod"/>
              <a:tabLst>
                <a:tab pos="379730" algn="l"/>
              </a:tabLst>
            </a:pPr>
            <a:r>
              <a:rPr sz="3150" spc="15" dirty="0">
                <a:latin typeface="Lucida Sans Unicode"/>
                <a:cs typeface="Lucida Sans Unicode"/>
              </a:rPr>
              <a:t>консультанты</a:t>
            </a:r>
            <a:r>
              <a:rPr sz="3150" spc="-285" dirty="0">
                <a:latin typeface="Lucida Sans Unicode"/>
                <a:cs typeface="Lucida Sans Unicode"/>
              </a:rPr>
              <a:t> </a:t>
            </a:r>
            <a:r>
              <a:rPr sz="3150" spc="160" dirty="0">
                <a:latin typeface="Lucida Sans Unicode"/>
                <a:cs typeface="Lucida Sans Unicode"/>
              </a:rPr>
              <a:t>в</a:t>
            </a:r>
            <a:r>
              <a:rPr sz="3150" spc="-280" dirty="0">
                <a:latin typeface="Lucida Sans Unicode"/>
                <a:cs typeface="Lucida Sans Unicode"/>
              </a:rPr>
              <a:t> </a:t>
            </a:r>
            <a:r>
              <a:rPr sz="3150" spc="-20" dirty="0">
                <a:latin typeface="Lucida Sans Unicode"/>
                <a:cs typeface="Lucida Sans Unicode"/>
              </a:rPr>
              <a:t>области</a:t>
            </a:r>
            <a:r>
              <a:rPr sz="3150" spc="-285" dirty="0">
                <a:latin typeface="Lucida Sans Unicode"/>
                <a:cs typeface="Lucida Sans Unicode"/>
              </a:rPr>
              <a:t> </a:t>
            </a:r>
            <a:r>
              <a:rPr sz="3150" spc="-40" dirty="0">
                <a:latin typeface="Lucida Sans Unicode"/>
                <a:cs typeface="Lucida Sans Unicode"/>
              </a:rPr>
              <a:t>социологии</a:t>
            </a:r>
            <a:r>
              <a:rPr sz="3150" spc="-280" dirty="0">
                <a:latin typeface="Lucida Sans Unicode"/>
                <a:cs typeface="Lucida Sans Unicode"/>
              </a:rPr>
              <a:t> </a:t>
            </a:r>
            <a:r>
              <a:rPr sz="3150" spc="50" dirty="0">
                <a:latin typeface="Lucida Sans Unicode"/>
                <a:cs typeface="Lucida Sans Unicode"/>
              </a:rPr>
              <a:t>и</a:t>
            </a:r>
            <a:r>
              <a:rPr sz="3150" spc="-285" dirty="0">
                <a:latin typeface="Lucida Sans Unicode"/>
                <a:cs typeface="Lucida Sans Unicode"/>
              </a:rPr>
              <a:t> </a:t>
            </a:r>
            <a:r>
              <a:rPr sz="3150" dirty="0">
                <a:latin typeface="Lucida Sans Unicode"/>
                <a:cs typeface="Lucida Sans Unicode"/>
              </a:rPr>
              <a:t>медицины</a:t>
            </a:r>
            <a:r>
              <a:rPr sz="3150" dirty="0">
                <a:latin typeface="Palatino Linotype"/>
                <a:cs typeface="Palatino Linotype"/>
              </a:rPr>
              <a:t>,</a:t>
            </a:r>
            <a:r>
              <a:rPr sz="3150" spc="-70" dirty="0">
                <a:latin typeface="Palatino Linotype"/>
                <a:cs typeface="Palatino Linotype"/>
              </a:rPr>
              <a:t> </a:t>
            </a:r>
            <a:r>
              <a:rPr sz="3150" spc="45" dirty="0">
                <a:latin typeface="Lucida Sans Unicode"/>
                <a:cs typeface="Lucida Sans Unicode"/>
              </a:rPr>
              <a:t>имеющие</a:t>
            </a:r>
            <a:r>
              <a:rPr sz="3150" spc="-285" dirty="0">
                <a:latin typeface="Lucida Sans Unicode"/>
                <a:cs typeface="Lucida Sans Unicode"/>
              </a:rPr>
              <a:t> </a:t>
            </a:r>
            <a:r>
              <a:rPr sz="3150" spc="15" dirty="0">
                <a:latin typeface="Lucida Sans Unicode"/>
                <a:cs typeface="Lucida Sans Unicode"/>
              </a:rPr>
              <a:t>опыт</a:t>
            </a:r>
            <a:r>
              <a:rPr sz="3150" spc="-280" dirty="0">
                <a:latin typeface="Lucida Sans Unicode"/>
                <a:cs typeface="Lucida Sans Unicode"/>
              </a:rPr>
              <a:t> </a:t>
            </a:r>
            <a:r>
              <a:rPr sz="3150" spc="10" dirty="0">
                <a:latin typeface="Lucida Sans Unicode"/>
                <a:cs typeface="Lucida Sans Unicode"/>
              </a:rPr>
              <a:t>работы</a:t>
            </a:r>
            <a:r>
              <a:rPr sz="3150" spc="-285" dirty="0">
                <a:latin typeface="Lucida Sans Unicode"/>
                <a:cs typeface="Lucida Sans Unicode"/>
              </a:rPr>
              <a:t> </a:t>
            </a:r>
            <a:r>
              <a:rPr sz="3150" spc="160" dirty="0">
                <a:latin typeface="Lucida Sans Unicode"/>
                <a:cs typeface="Lucida Sans Unicode"/>
              </a:rPr>
              <a:t>в</a:t>
            </a:r>
            <a:r>
              <a:rPr sz="3150" spc="-280" dirty="0">
                <a:latin typeface="Lucida Sans Unicode"/>
                <a:cs typeface="Lucida Sans Unicode"/>
              </a:rPr>
              <a:t> </a:t>
            </a:r>
            <a:r>
              <a:rPr sz="3150" spc="-20" dirty="0">
                <a:latin typeface="Lucida Sans Unicode"/>
                <a:cs typeface="Lucida Sans Unicode"/>
              </a:rPr>
              <a:t>аспекте</a:t>
            </a:r>
            <a:r>
              <a:rPr sz="3150" spc="-280" dirty="0">
                <a:latin typeface="Lucida Sans Unicode"/>
                <a:cs typeface="Lucida Sans Unicode"/>
              </a:rPr>
              <a:t> </a:t>
            </a:r>
            <a:r>
              <a:rPr sz="3150" spc="175" dirty="0">
                <a:latin typeface="Lucida Sans Unicode"/>
                <a:cs typeface="Lucida Sans Unicode"/>
              </a:rPr>
              <a:t>ВИЧ </a:t>
            </a:r>
            <a:r>
              <a:rPr sz="3150" spc="-985" dirty="0">
                <a:latin typeface="Lucida Sans Unicode"/>
                <a:cs typeface="Lucida Sans Unicode"/>
              </a:rPr>
              <a:t> </a:t>
            </a:r>
            <a:r>
              <a:rPr sz="3150" spc="50" dirty="0">
                <a:latin typeface="Lucida Sans Unicode"/>
                <a:cs typeface="Lucida Sans Unicode"/>
              </a:rPr>
              <a:t>и</a:t>
            </a:r>
            <a:r>
              <a:rPr sz="3150" spc="-434" dirty="0">
                <a:latin typeface="Lucida Sans Unicode"/>
                <a:cs typeface="Lucida Sans Unicode"/>
              </a:rPr>
              <a:t> </a:t>
            </a:r>
            <a:r>
              <a:rPr sz="3150" spc="-20" dirty="0">
                <a:latin typeface="Lucida Sans Unicode"/>
                <a:cs typeface="Lucida Sans Unicode"/>
              </a:rPr>
              <a:t>трансспецифической</a:t>
            </a:r>
            <a:r>
              <a:rPr sz="3150" spc="-430" dirty="0">
                <a:latin typeface="Lucida Sans Unicode"/>
                <a:cs typeface="Lucida Sans Unicode"/>
              </a:rPr>
              <a:t> </a:t>
            </a:r>
            <a:r>
              <a:rPr sz="3150" spc="20" dirty="0">
                <a:latin typeface="Lucida Sans Unicode"/>
                <a:cs typeface="Lucida Sans Unicode"/>
              </a:rPr>
              <a:t>помощи</a:t>
            </a:r>
            <a:r>
              <a:rPr sz="3150" spc="20" dirty="0">
                <a:latin typeface="Palatino Linotype"/>
                <a:cs typeface="Palatino Linotype"/>
              </a:rPr>
              <a:t>.</a:t>
            </a:r>
            <a:endParaRPr sz="315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41"/>
            <a:ext cx="1208595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2125" dirty="0">
                <a:solidFill>
                  <a:srgbClr val="000000"/>
                </a:solidFill>
                <a:latin typeface="Courier New"/>
                <a:cs typeface="Courier New"/>
              </a:rPr>
              <a:t>М</a:t>
            </a:r>
            <a:r>
              <a:rPr sz="6950" b="0" spc="-260" dirty="0">
                <a:solidFill>
                  <a:srgbClr val="000000"/>
                </a:solidFill>
                <a:latin typeface="Courier New"/>
                <a:cs typeface="Courier New"/>
              </a:rPr>
              <a:t>е</a:t>
            </a:r>
            <a:r>
              <a:rPr sz="6950" b="0" spc="-919" dirty="0">
                <a:solidFill>
                  <a:srgbClr val="000000"/>
                </a:solidFill>
                <a:latin typeface="Courier New"/>
                <a:cs typeface="Courier New"/>
              </a:rPr>
              <a:t>т</a:t>
            </a:r>
            <a:r>
              <a:rPr sz="6950" b="0" spc="40" dirty="0">
                <a:solidFill>
                  <a:srgbClr val="000000"/>
                </a:solidFill>
                <a:latin typeface="Courier New"/>
                <a:cs typeface="Courier New"/>
              </a:rPr>
              <a:t>о</a:t>
            </a:r>
            <a:r>
              <a:rPr sz="6950" b="0" spc="-185" dirty="0">
                <a:solidFill>
                  <a:srgbClr val="000000"/>
                </a:solidFill>
                <a:latin typeface="Courier New"/>
                <a:cs typeface="Courier New"/>
              </a:rPr>
              <a:t>д</a:t>
            </a:r>
            <a:r>
              <a:rPr sz="6950" b="0" spc="40" dirty="0">
                <a:solidFill>
                  <a:srgbClr val="000000"/>
                </a:solidFill>
                <a:latin typeface="Courier New"/>
                <a:cs typeface="Courier New"/>
              </a:rPr>
              <a:t>о</a:t>
            </a:r>
            <a:r>
              <a:rPr sz="6950" b="0" spc="-195" dirty="0">
                <a:solidFill>
                  <a:srgbClr val="000000"/>
                </a:solidFill>
                <a:latin typeface="Courier New"/>
                <a:cs typeface="Courier New"/>
              </a:rPr>
              <a:t>л</a:t>
            </a:r>
            <a:r>
              <a:rPr sz="6950" b="0" spc="40" dirty="0">
                <a:solidFill>
                  <a:srgbClr val="000000"/>
                </a:solidFill>
                <a:latin typeface="Courier New"/>
                <a:cs typeface="Courier New"/>
              </a:rPr>
              <a:t>о</a:t>
            </a:r>
            <a:r>
              <a:rPr sz="6950" b="0" spc="-1190" dirty="0">
                <a:solidFill>
                  <a:srgbClr val="000000"/>
                </a:solidFill>
                <a:latin typeface="Courier New"/>
                <a:cs typeface="Courier New"/>
              </a:rPr>
              <a:t>г</a:t>
            </a:r>
            <a:r>
              <a:rPr sz="6950" b="0" spc="245" dirty="0">
                <a:solidFill>
                  <a:srgbClr val="000000"/>
                </a:solidFill>
                <a:latin typeface="Courier New"/>
                <a:cs typeface="Courier New"/>
              </a:rPr>
              <a:t>и</a:t>
            </a:r>
            <a:r>
              <a:rPr sz="6950" b="0" spc="-295" dirty="0">
                <a:solidFill>
                  <a:srgbClr val="000000"/>
                </a:solidFill>
                <a:latin typeface="Courier New"/>
                <a:cs typeface="Courier New"/>
              </a:rPr>
              <a:t>я</a:t>
            </a:r>
            <a:r>
              <a:rPr sz="6950" b="0" spc="-236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z="6950" b="0" spc="245" dirty="0">
                <a:solidFill>
                  <a:srgbClr val="000000"/>
                </a:solidFill>
                <a:latin typeface="Courier New"/>
                <a:cs typeface="Courier New"/>
              </a:rPr>
              <a:t>и</a:t>
            </a:r>
            <a:r>
              <a:rPr sz="6950" b="0" spc="-855" dirty="0">
                <a:solidFill>
                  <a:srgbClr val="000000"/>
                </a:solidFill>
                <a:latin typeface="Courier New"/>
                <a:cs typeface="Courier New"/>
              </a:rPr>
              <a:t>сс</a:t>
            </a:r>
            <a:r>
              <a:rPr sz="6950" b="0" spc="-195" dirty="0">
                <a:solidFill>
                  <a:srgbClr val="000000"/>
                </a:solidFill>
                <a:latin typeface="Courier New"/>
                <a:cs typeface="Courier New"/>
              </a:rPr>
              <a:t>л</a:t>
            </a:r>
            <a:r>
              <a:rPr sz="6950" b="0" spc="-260" dirty="0">
                <a:solidFill>
                  <a:srgbClr val="000000"/>
                </a:solidFill>
                <a:latin typeface="Courier New"/>
                <a:cs typeface="Courier New"/>
              </a:rPr>
              <a:t>е</a:t>
            </a:r>
            <a:r>
              <a:rPr sz="6950" b="0" spc="-185" dirty="0">
                <a:solidFill>
                  <a:srgbClr val="000000"/>
                </a:solidFill>
                <a:latin typeface="Courier New"/>
                <a:cs typeface="Courier New"/>
              </a:rPr>
              <a:t>д</a:t>
            </a:r>
            <a:r>
              <a:rPr sz="6950" b="0" spc="40" dirty="0">
                <a:solidFill>
                  <a:srgbClr val="000000"/>
                </a:solidFill>
                <a:latin typeface="Courier New"/>
                <a:cs typeface="Courier New"/>
              </a:rPr>
              <a:t>о</a:t>
            </a:r>
            <a:r>
              <a:rPr sz="6950" b="0" spc="-204" dirty="0">
                <a:solidFill>
                  <a:srgbClr val="000000"/>
                </a:solidFill>
                <a:latin typeface="Courier New"/>
                <a:cs typeface="Courier New"/>
              </a:rPr>
              <a:t>в</a:t>
            </a:r>
            <a:r>
              <a:rPr sz="6950" b="0" spc="-295" dirty="0">
                <a:solidFill>
                  <a:srgbClr val="000000"/>
                </a:solidFill>
                <a:latin typeface="Courier New"/>
                <a:cs typeface="Courier New"/>
              </a:rPr>
              <a:t>а</a:t>
            </a:r>
            <a:r>
              <a:rPr sz="6950" b="0" spc="245" dirty="0">
                <a:solidFill>
                  <a:srgbClr val="000000"/>
                </a:solidFill>
                <a:latin typeface="Courier New"/>
                <a:cs typeface="Courier New"/>
              </a:rPr>
              <a:t>ни</a:t>
            </a:r>
            <a:r>
              <a:rPr sz="6950" b="0" spc="-295" dirty="0">
                <a:solidFill>
                  <a:srgbClr val="000000"/>
                </a:solidFill>
                <a:latin typeface="Courier New"/>
                <a:cs typeface="Courier New"/>
              </a:rPr>
              <a:t>я</a:t>
            </a:r>
            <a:endParaRPr sz="695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7693" y="1784810"/>
            <a:ext cx="17461230" cy="8376920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4450" spc="130" dirty="0">
                <a:latin typeface="Lucida Sans Unicode"/>
                <a:cs typeface="Lucida Sans Unicode"/>
              </a:rPr>
              <a:t>Э</a:t>
            </a:r>
            <a:r>
              <a:rPr sz="4450" spc="-85" dirty="0">
                <a:latin typeface="Lucida Sans Unicode"/>
                <a:cs typeface="Lucida Sans Unicode"/>
              </a:rPr>
              <a:t>т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-15" dirty="0">
                <a:latin typeface="Lucida Sans Unicode"/>
                <a:cs typeface="Lucida Sans Unicode"/>
              </a:rPr>
              <a:t>п</a:t>
            </a:r>
            <a:r>
              <a:rPr sz="4450" spc="245" dirty="0">
                <a:latin typeface="Lucida Sans Unicode"/>
                <a:cs typeface="Lucida Sans Unicode"/>
              </a:rPr>
              <a:t>ы</a:t>
            </a:r>
            <a:r>
              <a:rPr sz="4450" spc="-610" dirty="0">
                <a:latin typeface="Lucida Sans Unicode"/>
                <a:cs typeface="Lucida Sans Unicode"/>
              </a:rPr>
              <a:t> </a:t>
            </a:r>
            <a:r>
              <a:rPr sz="4450" spc="70" dirty="0">
                <a:latin typeface="Lucida Sans Unicode"/>
                <a:cs typeface="Lucida Sans Unicode"/>
              </a:rPr>
              <a:t>и</a:t>
            </a:r>
            <a:r>
              <a:rPr sz="4450" spc="-150" dirty="0">
                <a:latin typeface="Lucida Sans Unicode"/>
                <a:cs typeface="Lucida Sans Unicode"/>
              </a:rPr>
              <a:t>сс</a:t>
            </a:r>
            <a:r>
              <a:rPr sz="4450" spc="-45" dirty="0">
                <a:latin typeface="Lucida Sans Unicode"/>
                <a:cs typeface="Lucida Sans Unicode"/>
              </a:rPr>
              <a:t>л</a:t>
            </a:r>
            <a:r>
              <a:rPr sz="4450" spc="25" dirty="0">
                <a:latin typeface="Lucida Sans Unicode"/>
                <a:cs typeface="Lucida Sans Unicode"/>
              </a:rPr>
              <a:t>е</a:t>
            </a:r>
            <a:r>
              <a:rPr sz="4450" spc="-409" dirty="0">
                <a:latin typeface="Lucida Sans Unicode"/>
                <a:cs typeface="Lucida Sans Unicode"/>
              </a:rPr>
              <a:t>д</a:t>
            </a:r>
            <a:r>
              <a:rPr sz="4450" spc="-45" dirty="0">
                <a:latin typeface="Lucida Sans Unicode"/>
                <a:cs typeface="Lucida Sans Unicode"/>
              </a:rPr>
              <a:t>о</a:t>
            </a:r>
            <a:r>
              <a:rPr sz="4450" spc="220" dirty="0">
                <a:latin typeface="Lucida Sans Unicode"/>
                <a:cs typeface="Lucida Sans Unicode"/>
              </a:rPr>
              <a:t>в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40" dirty="0">
                <a:latin typeface="Lucida Sans Unicode"/>
                <a:cs typeface="Lucida Sans Unicode"/>
              </a:rPr>
              <a:t>н</a:t>
            </a:r>
            <a:r>
              <a:rPr sz="4450" spc="70" dirty="0">
                <a:latin typeface="Lucida Sans Unicode"/>
                <a:cs typeface="Lucida Sans Unicode"/>
              </a:rPr>
              <a:t>и</a:t>
            </a:r>
            <a:r>
              <a:rPr sz="4450" spc="210" dirty="0">
                <a:latin typeface="Lucida Sans Unicode"/>
                <a:cs typeface="Lucida Sans Unicode"/>
              </a:rPr>
              <a:t>я</a:t>
            </a:r>
            <a:r>
              <a:rPr sz="4450" spc="65" dirty="0">
                <a:latin typeface="Palatino Linotype"/>
                <a:cs typeface="Palatino Linotype"/>
              </a:rPr>
              <a:t>:</a:t>
            </a:r>
            <a:endParaRPr sz="4450">
              <a:latin typeface="Palatino Linotype"/>
              <a:cs typeface="Palatino Linotype"/>
            </a:endParaRPr>
          </a:p>
          <a:p>
            <a:pPr marL="974090" indent="-447675">
              <a:lnSpc>
                <a:spcPct val="100000"/>
              </a:lnSpc>
              <a:spcBef>
                <a:spcPts val="885"/>
              </a:spcBef>
              <a:buFont typeface="Palatino Linotype"/>
              <a:buAutoNum type="arabicPeriod"/>
              <a:tabLst>
                <a:tab pos="974725" algn="l"/>
              </a:tabLst>
            </a:pPr>
            <a:r>
              <a:rPr sz="4450" spc="-20" dirty="0">
                <a:latin typeface="Lucida Sans Unicode"/>
                <a:cs typeface="Lucida Sans Unicode"/>
              </a:rPr>
              <a:t>П</a:t>
            </a:r>
            <a:r>
              <a:rPr sz="4450" spc="-45" dirty="0">
                <a:latin typeface="Lucida Sans Unicode"/>
                <a:cs typeface="Lucida Sans Unicode"/>
              </a:rPr>
              <a:t>о</a:t>
            </a:r>
            <a:r>
              <a:rPr sz="4450" spc="-409" dirty="0">
                <a:latin typeface="Lucida Sans Unicode"/>
                <a:cs typeface="Lucida Sans Unicode"/>
              </a:rPr>
              <a:t>д</a:t>
            </a:r>
            <a:r>
              <a:rPr sz="4450" spc="-280" dirty="0">
                <a:latin typeface="Lucida Sans Unicode"/>
                <a:cs typeface="Lucida Sans Unicode"/>
              </a:rPr>
              <a:t>г</a:t>
            </a:r>
            <a:r>
              <a:rPr sz="4450" spc="-45" dirty="0">
                <a:latin typeface="Lucida Sans Unicode"/>
                <a:cs typeface="Lucida Sans Unicode"/>
              </a:rPr>
              <a:t>о</a:t>
            </a:r>
            <a:r>
              <a:rPr sz="4450" spc="-85" dirty="0">
                <a:latin typeface="Lucida Sans Unicode"/>
                <a:cs typeface="Lucida Sans Unicode"/>
              </a:rPr>
              <a:t>т</a:t>
            </a:r>
            <a:r>
              <a:rPr sz="4450" spc="-45" dirty="0">
                <a:latin typeface="Lucida Sans Unicode"/>
                <a:cs typeface="Lucida Sans Unicode"/>
              </a:rPr>
              <a:t>о</a:t>
            </a:r>
            <a:r>
              <a:rPr sz="4450" spc="220" dirty="0">
                <a:latin typeface="Lucida Sans Unicode"/>
                <a:cs typeface="Lucida Sans Unicode"/>
              </a:rPr>
              <a:t>в</a:t>
            </a:r>
            <a:r>
              <a:rPr sz="4450" spc="70" dirty="0">
                <a:latin typeface="Lucida Sans Unicode"/>
                <a:cs typeface="Lucida Sans Unicode"/>
              </a:rPr>
              <a:t>и</a:t>
            </a:r>
            <a:r>
              <a:rPr sz="4450" spc="-85" dirty="0">
                <a:latin typeface="Lucida Sans Unicode"/>
                <a:cs typeface="Lucida Sans Unicode"/>
              </a:rPr>
              <a:t>т</a:t>
            </a:r>
            <a:r>
              <a:rPr sz="4450" spc="25" dirty="0">
                <a:latin typeface="Lucida Sans Unicode"/>
                <a:cs typeface="Lucida Sans Unicode"/>
              </a:rPr>
              <a:t>е</a:t>
            </a:r>
            <a:r>
              <a:rPr sz="4450" spc="-45" dirty="0">
                <a:latin typeface="Lucida Sans Unicode"/>
                <a:cs typeface="Lucida Sans Unicode"/>
              </a:rPr>
              <a:t>л</a:t>
            </a:r>
            <a:r>
              <a:rPr sz="4450" spc="385" dirty="0">
                <a:latin typeface="Lucida Sans Unicode"/>
                <a:cs typeface="Lucida Sans Unicode"/>
              </a:rPr>
              <a:t>ь</a:t>
            </a:r>
            <a:r>
              <a:rPr sz="4450" spc="40" dirty="0">
                <a:latin typeface="Lucida Sans Unicode"/>
                <a:cs typeface="Lucida Sans Unicode"/>
              </a:rPr>
              <a:t>н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215" dirty="0">
                <a:latin typeface="Lucida Sans Unicode"/>
                <a:cs typeface="Lucida Sans Unicode"/>
              </a:rPr>
              <a:t>я</a:t>
            </a:r>
            <a:r>
              <a:rPr sz="4450" spc="-610" dirty="0">
                <a:latin typeface="Lucida Sans Unicode"/>
                <a:cs typeface="Lucida Sans Unicode"/>
              </a:rPr>
              <a:t> </a:t>
            </a:r>
            <a:r>
              <a:rPr sz="4450" spc="-70" dirty="0">
                <a:latin typeface="Lucida Sans Unicode"/>
                <a:cs typeface="Lucida Sans Unicode"/>
              </a:rPr>
              <a:t>р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5" dirty="0">
                <a:latin typeface="Lucida Sans Unicode"/>
                <a:cs typeface="Lucida Sans Unicode"/>
              </a:rPr>
              <a:t>б</a:t>
            </a:r>
            <a:r>
              <a:rPr sz="4450" spc="-45" dirty="0">
                <a:latin typeface="Lucida Sans Unicode"/>
                <a:cs typeface="Lucida Sans Unicode"/>
              </a:rPr>
              <a:t>о</a:t>
            </a:r>
            <a:r>
              <a:rPr sz="4450" spc="-85" dirty="0">
                <a:latin typeface="Lucida Sans Unicode"/>
                <a:cs typeface="Lucida Sans Unicode"/>
              </a:rPr>
              <a:t>т</a:t>
            </a:r>
            <a:r>
              <a:rPr sz="4450" spc="40" dirty="0">
                <a:latin typeface="Lucida Sans Unicode"/>
                <a:cs typeface="Lucida Sans Unicode"/>
              </a:rPr>
              <a:t>а</a:t>
            </a:r>
            <a:endParaRPr sz="4450">
              <a:latin typeface="Lucida Sans Unicode"/>
              <a:cs typeface="Lucida Sans Unicode"/>
            </a:endParaRPr>
          </a:p>
          <a:p>
            <a:pPr marL="974090" indent="-519430">
              <a:lnSpc>
                <a:spcPct val="100000"/>
              </a:lnSpc>
              <a:spcBef>
                <a:spcPts val="885"/>
              </a:spcBef>
              <a:buFont typeface="Palatino Linotype"/>
              <a:buAutoNum type="arabicPeriod"/>
              <a:tabLst>
                <a:tab pos="974725" algn="l"/>
              </a:tabLst>
            </a:pPr>
            <a:r>
              <a:rPr sz="4450" spc="105" dirty="0">
                <a:latin typeface="Lucida Sans Unicode"/>
                <a:cs typeface="Lucida Sans Unicode"/>
              </a:rPr>
              <a:t>К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5" dirty="0">
                <a:latin typeface="Lucida Sans Unicode"/>
                <a:cs typeface="Lucida Sans Unicode"/>
              </a:rPr>
              <a:t>б</a:t>
            </a:r>
            <a:r>
              <a:rPr sz="4450" spc="70" dirty="0">
                <a:latin typeface="Lucida Sans Unicode"/>
                <a:cs typeface="Lucida Sans Unicode"/>
              </a:rPr>
              <a:t>и</a:t>
            </a:r>
            <a:r>
              <a:rPr sz="4450" spc="40" dirty="0">
                <a:latin typeface="Lucida Sans Unicode"/>
                <a:cs typeface="Lucida Sans Unicode"/>
              </a:rPr>
              <a:t>н</a:t>
            </a:r>
            <a:r>
              <a:rPr sz="4450" spc="25" dirty="0">
                <a:latin typeface="Lucida Sans Unicode"/>
                <a:cs typeface="Lucida Sans Unicode"/>
              </a:rPr>
              <a:t>е</a:t>
            </a:r>
            <a:r>
              <a:rPr sz="4450" spc="-85" dirty="0">
                <a:latin typeface="Lucida Sans Unicode"/>
                <a:cs typeface="Lucida Sans Unicode"/>
              </a:rPr>
              <a:t>т</a:t>
            </a:r>
            <a:r>
              <a:rPr sz="4450" spc="40" dirty="0">
                <a:latin typeface="Lucida Sans Unicode"/>
                <a:cs typeface="Lucida Sans Unicode"/>
              </a:rPr>
              <a:t>н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215" dirty="0">
                <a:latin typeface="Lucida Sans Unicode"/>
                <a:cs typeface="Lucida Sans Unicode"/>
              </a:rPr>
              <a:t>я</a:t>
            </a:r>
            <a:r>
              <a:rPr sz="4450" spc="-610" dirty="0">
                <a:latin typeface="Lucida Sans Unicode"/>
                <a:cs typeface="Lucida Sans Unicode"/>
              </a:rPr>
              <a:t> </a:t>
            </a:r>
            <a:r>
              <a:rPr sz="4450" spc="390" dirty="0">
                <a:latin typeface="Lucida Sans Unicode"/>
                <a:cs typeface="Lucida Sans Unicode"/>
              </a:rPr>
              <a:t>ч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-150" dirty="0">
                <a:latin typeface="Lucida Sans Unicode"/>
                <a:cs typeface="Lucida Sans Unicode"/>
              </a:rPr>
              <a:t>с</a:t>
            </a:r>
            <a:r>
              <a:rPr sz="4450" spc="-85" dirty="0">
                <a:latin typeface="Lucida Sans Unicode"/>
                <a:cs typeface="Lucida Sans Unicode"/>
              </a:rPr>
              <a:t>т</a:t>
            </a:r>
            <a:r>
              <a:rPr sz="4450" spc="390" dirty="0">
                <a:latin typeface="Lucida Sans Unicode"/>
                <a:cs typeface="Lucida Sans Unicode"/>
              </a:rPr>
              <a:t>ь</a:t>
            </a:r>
            <a:r>
              <a:rPr sz="4450" spc="-610" dirty="0">
                <a:latin typeface="Lucida Sans Unicode"/>
                <a:cs typeface="Lucida Sans Unicode"/>
              </a:rPr>
              <a:t> </a:t>
            </a:r>
            <a:r>
              <a:rPr sz="4450" spc="70" dirty="0">
                <a:latin typeface="Lucida Sans Unicode"/>
                <a:cs typeface="Lucida Sans Unicode"/>
              </a:rPr>
              <a:t>и</a:t>
            </a:r>
            <a:r>
              <a:rPr sz="4450" spc="-150" dirty="0">
                <a:latin typeface="Lucida Sans Unicode"/>
                <a:cs typeface="Lucida Sans Unicode"/>
              </a:rPr>
              <a:t>сс</a:t>
            </a:r>
            <a:r>
              <a:rPr sz="4450" spc="-45" dirty="0">
                <a:latin typeface="Lucida Sans Unicode"/>
                <a:cs typeface="Lucida Sans Unicode"/>
              </a:rPr>
              <a:t>л</a:t>
            </a:r>
            <a:r>
              <a:rPr sz="4450" spc="25" dirty="0">
                <a:latin typeface="Lucida Sans Unicode"/>
                <a:cs typeface="Lucida Sans Unicode"/>
              </a:rPr>
              <a:t>е</a:t>
            </a:r>
            <a:r>
              <a:rPr sz="4450" spc="-409" dirty="0">
                <a:latin typeface="Lucida Sans Unicode"/>
                <a:cs typeface="Lucida Sans Unicode"/>
              </a:rPr>
              <a:t>д</a:t>
            </a:r>
            <a:r>
              <a:rPr sz="4450" spc="-45" dirty="0">
                <a:latin typeface="Lucida Sans Unicode"/>
                <a:cs typeface="Lucida Sans Unicode"/>
              </a:rPr>
              <a:t>о</a:t>
            </a:r>
            <a:r>
              <a:rPr sz="4450" spc="220" dirty="0">
                <a:latin typeface="Lucida Sans Unicode"/>
                <a:cs typeface="Lucida Sans Unicode"/>
              </a:rPr>
              <a:t>в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40" dirty="0">
                <a:latin typeface="Lucida Sans Unicode"/>
                <a:cs typeface="Lucida Sans Unicode"/>
              </a:rPr>
              <a:t>н</a:t>
            </a:r>
            <a:r>
              <a:rPr sz="4450" spc="70" dirty="0">
                <a:latin typeface="Lucida Sans Unicode"/>
                <a:cs typeface="Lucida Sans Unicode"/>
              </a:rPr>
              <a:t>и</a:t>
            </a:r>
            <a:r>
              <a:rPr sz="4450" spc="215" dirty="0">
                <a:latin typeface="Lucida Sans Unicode"/>
                <a:cs typeface="Lucida Sans Unicode"/>
              </a:rPr>
              <a:t>я</a:t>
            </a:r>
            <a:endParaRPr sz="4450">
              <a:latin typeface="Lucida Sans Unicode"/>
              <a:cs typeface="Lucida Sans Unicode"/>
            </a:endParaRPr>
          </a:p>
          <a:p>
            <a:pPr marL="974090" indent="-531495">
              <a:lnSpc>
                <a:spcPct val="100000"/>
              </a:lnSpc>
              <a:spcBef>
                <a:spcPts val="885"/>
              </a:spcBef>
              <a:buFont typeface="Palatino Linotype"/>
              <a:buAutoNum type="arabicPeriod"/>
              <a:tabLst>
                <a:tab pos="974725" algn="l"/>
              </a:tabLst>
            </a:pPr>
            <a:r>
              <a:rPr sz="4450" spc="-20" dirty="0">
                <a:latin typeface="Lucida Sans Unicode"/>
                <a:cs typeface="Lucida Sans Unicode"/>
              </a:rPr>
              <a:t>П</a:t>
            </a:r>
            <a:r>
              <a:rPr sz="4450" spc="-45" dirty="0">
                <a:latin typeface="Lucida Sans Unicode"/>
                <a:cs typeface="Lucida Sans Unicode"/>
              </a:rPr>
              <a:t>ол</a:t>
            </a:r>
            <a:r>
              <a:rPr sz="4450" spc="25" dirty="0">
                <a:latin typeface="Lucida Sans Unicode"/>
                <a:cs typeface="Lucida Sans Unicode"/>
              </a:rPr>
              <a:t>е</a:t>
            </a:r>
            <a:r>
              <a:rPr sz="4450" spc="220" dirty="0">
                <a:latin typeface="Lucida Sans Unicode"/>
                <a:cs typeface="Lucida Sans Unicode"/>
              </a:rPr>
              <a:t>в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215" dirty="0">
                <a:latin typeface="Lucida Sans Unicode"/>
                <a:cs typeface="Lucida Sans Unicode"/>
              </a:rPr>
              <a:t>я</a:t>
            </a:r>
            <a:r>
              <a:rPr sz="4450" spc="-610" dirty="0">
                <a:latin typeface="Lucida Sans Unicode"/>
                <a:cs typeface="Lucida Sans Unicode"/>
              </a:rPr>
              <a:t> </a:t>
            </a:r>
            <a:r>
              <a:rPr sz="4450" spc="-70" dirty="0">
                <a:latin typeface="Lucida Sans Unicode"/>
                <a:cs typeface="Lucida Sans Unicode"/>
              </a:rPr>
              <a:t>р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5" dirty="0">
                <a:latin typeface="Lucida Sans Unicode"/>
                <a:cs typeface="Lucida Sans Unicode"/>
              </a:rPr>
              <a:t>б</a:t>
            </a:r>
            <a:r>
              <a:rPr sz="4450" spc="-45" dirty="0">
                <a:latin typeface="Lucida Sans Unicode"/>
                <a:cs typeface="Lucida Sans Unicode"/>
              </a:rPr>
              <a:t>о</a:t>
            </a:r>
            <a:r>
              <a:rPr sz="4450" spc="-85" dirty="0">
                <a:latin typeface="Lucida Sans Unicode"/>
                <a:cs typeface="Lucida Sans Unicode"/>
              </a:rPr>
              <a:t>т</a:t>
            </a:r>
            <a:r>
              <a:rPr sz="4450" spc="40" dirty="0">
                <a:latin typeface="Lucida Sans Unicode"/>
                <a:cs typeface="Lucida Sans Unicode"/>
              </a:rPr>
              <a:t>а</a:t>
            </a:r>
            <a:endParaRPr sz="4450">
              <a:latin typeface="Lucida Sans Unicode"/>
              <a:cs typeface="Lucida Sans Unicode"/>
            </a:endParaRPr>
          </a:p>
          <a:p>
            <a:pPr marL="974090" indent="-548005">
              <a:lnSpc>
                <a:spcPct val="100000"/>
              </a:lnSpc>
              <a:spcBef>
                <a:spcPts val="885"/>
              </a:spcBef>
              <a:buFont typeface="Palatino Linotype"/>
              <a:buAutoNum type="arabicPeriod"/>
              <a:tabLst>
                <a:tab pos="974725" algn="l"/>
              </a:tabLst>
            </a:pPr>
            <a:r>
              <a:rPr sz="4450" spc="-229" dirty="0">
                <a:latin typeface="Lucida Sans Unicode"/>
                <a:cs typeface="Lucida Sans Unicode"/>
              </a:rPr>
              <a:t>А</a:t>
            </a:r>
            <a:r>
              <a:rPr sz="4450" spc="40" dirty="0">
                <a:latin typeface="Lucida Sans Unicode"/>
                <a:cs typeface="Lucida Sans Unicode"/>
              </a:rPr>
              <a:t>н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-45" dirty="0">
                <a:latin typeface="Lucida Sans Unicode"/>
                <a:cs typeface="Lucida Sans Unicode"/>
              </a:rPr>
              <a:t>л</a:t>
            </a:r>
            <a:r>
              <a:rPr sz="4450" spc="70" dirty="0">
                <a:latin typeface="Lucida Sans Unicode"/>
                <a:cs typeface="Lucida Sans Unicode"/>
              </a:rPr>
              <a:t>и</a:t>
            </a:r>
            <a:r>
              <a:rPr sz="4450" spc="40" dirty="0">
                <a:latin typeface="Lucida Sans Unicode"/>
                <a:cs typeface="Lucida Sans Unicode"/>
              </a:rPr>
              <a:t>з</a:t>
            </a:r>
            <a:r>
              <a:rPr sz="4450" spc="-610" dirty="0">
                <a:latin typeface="Lucida Sans Unicode"/>
                <a:cs typeface="Lucida Sans Unicode"/>
              </a:rPr>
              <a:t> </a:t>
            </a:r>
            <a:r>
              <a:rPr sz="4450" spc="-409" dirty="0">
                <a:latin typeface="Lucida Sans Unicode"/>
                <a:cs typeface="Lucida Sans Unicode"/>
              </a:rPr>
              <a:t>д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40" dirty="0">
                <a:latin typeface="Lucida Sans Unicode"/>
                <a:cs typeface="Lucida Sans Unicode"/>
              </a:rPr>
              <a:t>нн</a:t>
            </a:r>
            <a:r>
              <a:rPr sz="4450" spc="240" dirty="0">
                <a:latin typeface="Lucida Sans Unicode"/>
                <a:cs typeface="Lucida Sans Unicode"/>
              </a:rPr>
              <a:t>ы</a:t>
            </a:r>
            <a:r>
              <a:rPr sz="4450" spc="-375" dirty="0">
                <a:latin typeface="Lucida Sans Unicode"/>
                <a:cs typeface="Lucida Sans Unicode"/>
              </a:rPr>
              <a:t>х</a:t>
            </a:r>
            <a:r>
              <a:rPr sz="4450" spc="-610" dirty="0">
                <a:latin typeface="Lucida Sans Unicode"/>
                <a:cs typeface="Lucida Sans Unicode"/>
              </a:rPr>
              <a:t> </a:t>
            </a:r>
            <a:r>
              <a:rPr sz="4450" spc="75" dirty="0">
                <a:latin typeface="Lucida Sans Unicode"/>
                <a:cs typeface="Lucida Sans Unicode"/>
              </a:rPr>
              <a:t>и</a:t>
            </a:r>
            <a:r>
              <a:rPr sz="4450" spc="-610" dirty="0">
                <a:latin typeface="Lucida Sans Unicode"/>
                <a:cs typeface="Lucida Sans Unicode"/>
              </a:rPr>
              <a:t> </a:t>
            </a:r>
            <a:r>
              <a:rPr sz="4450" spc="40" dirty="0">
                <a:latin typeface="Lucida Sans Unicode"/>
                <a:cs typeface="Lucida Sans Unicode"/>
              </a:rPr>
              <a:t>н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-15" dirty="0">
                <a:latin typeface="Lucida Sans Unicode"/>
                <a:cs typeface="Lucida Sans Unicode"/>
              </a:rPr>
              <a:t>п</a:t>
            </a:r>
            <a:r>
              <a:rPr sz="4450" spc="70" dirty="0">
                <a:latin typeface="Lucida Sans Unicode"/>
                <a:cs typeface="Lucida Sans Unicode"/>
              </a:rPr>
              <a:t>и</a:t>
            </a:r>
            <a:r>
              <a:rPr sz="4450" spc="-150" dirty="0">
                <a:latin typeface="Lucida Sans Unicode"/>
                <a:cs typeface="Lucida Sans Unicode"/>
              </a:rPr>
              <a:t>с</a:t>
            </a:r>
            <a:r>
              <a:rPr sz="4450" spc="35" dirty="0">
                <a:latin typeface="Lucida Sans Unicode"/>
                <a:cs typeface="Lucida Sans Unicode"/>
              </a:rPr>
              <a:t>а</a:t>
            </a:r>
            <a:r>
              <a:rPr sz="4450" spc="40" dirty="0">
                <a:latin typeface="Lucida Sans Unicode"/>
                <a:cs typeface="Lucida Sans Unicode"/>
              </a:rPr>
              <a:t>н</a:t>
            </a:r>
            <a:r>
              <a:rPr sz="4450" spc="70" dirty="0">
                <a:latin typeface="Lucida Sans Unicode"/>
                <a:cs typeface="Lucida Sans Unicode"/>
              </a:rPr>
              <a:t>и</a:t>
            </a:r>
            <a:r>
              <a:rPr sz="4450" spc="30" dirty="0">
                <a:latin typeface="Lucida Sans Unicode"/>
                <a:cs typeface="Lucida Sans Unicode"/>
              </a:rPr>
              <a:t>е</a:t>
            </a:r>
            <a:r>
              <a:rPr sz="4450" spc="-610" dirty="0">
                <a:latin typeface="Lucida Sans Unicode"/>
                <a:cs typeface="Lucida Sans Unicode"/>
              </a:rPr>
              <a:t> </a:t>
            </a:r>
            <a:r>
              <a:rPr sz="4450" spc="-45" dirty="0">
                <a:latin typeface="Lucida Sans Unicode"/>
                <a:cs typeface="Lucida Sans Unicode"/>
              </a:rPr>
              <a:t>о</a:t>
            </a:r>
            <a:r>
              <a:rPr sz="4450" spc="-85" dirty="0">
                <a:latin typeface="Lucida Sans Unicode"/>
                <a:cs typeface="Lucida Sans Unicode"/>
              </a:rPr>
              <a:t>т</a:t>
            </a:r>
            <a:r>
              <a:rPr sz="4450" spc="390" dirty="0">
                <a:latin typeface="Lucida Sans Unicode"/>
                <a:cs typeface="Lucida Sans Unicode"/>
              </a:rPr>
              <a:t>ч</a:t>
            </a:r>
            <a:r>
              <a:rPr sz="4450" spc="25" dirty="0">
                <a:latin typeface="Lucida Sans Unicode"/>
                <a:cs typeface="Lucida Sans Unicode"/>
              </a:rPr>
              <a:t>е</a:t>
            </a:r>
            <a:r>
              <a:rPr sz="4450" spc="-85" dirty="0">
                <a:latin typeface="Lucida Sans Unicode"/>
                <a:cs typeface="Lucida Sans Unicode"/>
              </a:rPr>
              <a:t>т</a:t>
            </a:r>
            <a:r>
              <a:rPr sz="4450" spc="40" dirty="0">
                <a:latin typeface="Lucida Sans Unicode"/>
                <a:cs typeface="Lucida Sans Unicode"/>
              </a:rPr>
              <a:t>а</a:t>
            </a:r>
            <a:endParaRPr sz="4450">
              <a:latin typeface="Lucida Sans Unicode"/>
              <a:cs typeface="Lucida Sans Unicode"/>
            </a:endParaRPr>
          </a:p>
          <a:p>
            <a:pPr marL="26034" marR="1091565">
              <a:lnSpc>
                <a:spcPct val="117100"/>
              </a:lnSpc>
              <a:spcBef>
                <a:spcPts val="4125"/>
              </a:spcBef>
            </a:pPr>
            <a:r>
              <a:rPr sz="3950" spc="-5" dirty="0">
                <a:latin typeface="Lucida Sans Unicode"/>
                <a:cs typeface="Lucida Sans Unicode"/>
              </a:rPr>
              <a:t>Особенности</a:t>
            </a:r>
            <a:r>
              <a:rPr sz="3950" spc="-530" dirty="0">
                <a:latin typeface="Lucida Sans Unicode"/>
                <a:cs typeface="Lucida Sans Unicode"/>
              </a:rPr>
              <a:t> </a:t>
            </a:r>
            <a:r>
              <a:rPr sz="3950" spc="70" dirty="0">
                <a:latin typeface="Lucida Sans Unicode"/>
                <a:cs typeface="Lucida Sans Unicode"/>
              </a:rPr>
              <a:t>выборки</a:t>
            </a:r>
            <a:r>
              <a:rPr sz="3950" spc="70" dirty="0">
                <a:latin typeface="Palatino Linotype"/>
                <a:cs typeface="Palatino Linotype"/>
              </a:rPr>
              <a:t>:</a:t>
            </a:r>
            <a:r>
              <a:rPr sz="3950" spc="-265" dirty="0">
                <a:latin typeface="Palatino Linotype"/>
                <a:cs typeface="Palatino Linotype"/>
              </a:rPr>
              <a:t> </a:t>
            </a:r>
            <a:r>
              <a:rPr sz="3950" spc="-55" dirty="0">
                <a:latin typeface="Lucida Sans Unicode"/>
                <a:cs typeface="Lucida Sans Unicode"/>
              </a:rPr>
              <a:t>метод</a:t>
            </a:r>
            <a:r>
              <a:rPr sz="3950" spc="-530" dirty="0">
                <a:latin typeface="Lucida Sans Unicode"/>
                <a:cs typeface="Lucida Sans Unicode"/>
              </a:rPr>
              <a:t> </a:t>
            </a:r>
            <a:r>
              <a:rPr sz="3950" spc="45" dirty="0">
                <a:latin typeface="Lucida Sans Unicode"/>
                <a:cs typeface="Lucida Sans Unicode"/>
              </a:rPr>
              <a:t>направленной</a:t>
            </a:r>
            <a:r>
              <a:rPr sz="3950" spc="-530" dirty="0">
                <a:latin typeface="Lucida Sans Unicode"/>
                <a:cs typeface="Lucida Sans Unicode"/>
              </a:rPr>
              <a:t> </a:t>
            </a:r>
            <a:r>
              <a:rPr sz="3950" spc="40" dirty="0">
                <a:latin typeface="Palatino Linotype"/>
                <a:cs typeface="Palatino Linotype"/>
              </a:rPr>
              <a:t>(</a:t>
            </a:r>
            <a:r>
              <a:rPr sz="3950" spc="40" dirty="0">
                <a:latin typeface="Lucida Sans Unicode"/>
                <a:cs typeface="Lucida Sans Unicode"/>
              </a:rPr>
              <a:t>целевой</a:t>
            </a:r>
            <a:r>
              <a:rPr sz="3950" spc="40" dirty="0">
                <a:latin typeface="Palatino Linotype"/>
                <a:cs typeface="Palatino Linotype"/>
              </a:rPr>
              <a:t>)</a:t>
            </a:r>
            <a:r>
              <a:rPr sz="3950" spc="-265" dirty="0">
                <a:latin typeface="Palatino Linotype"/>
                <a:cs typeface="Palatino Linotype"/>
              </a:rPr>
              <a:t> </a:t>
            </a:r>
            <a:r>
              <a:rPr sz="3950" spc="70" dirty="0">
                <a:latin typeface="Lucida Sans Unicode"/>
                <a:cs typeface="Lucida Sans Unicode"/>
              </a:rPr>
              <a:t>выборки</a:t>
            </a:r>
            <a:r>
              <a:rPr sz="3950" spc="-530" dirty="0">
                <a:latin typeface="Lucida Sans Unicode"/>
                <a:cs typeface="Lucida Sans Unicode"/>
              </a:rPr>
              <a:t> </a:t>
            </a:r>
            <a:r>
              <a:rPr sz="3950" spc="85" dirty="0">
                <a:latin typeface="Lucida Sans Unicode"/>
                <a:cs typeface="Lucida Sans Unicode"/>
              </a:rPr>
              <a:t>и </a:t>
            </a:r>
            <a:r>
              <a:rPr sz="3950" spc="-1235" dirty="0">
                <a:latin typeface="Lucida Sans Unicode"/>
                <a:cs typeface="Lucida Sans Unicode"/>
              </a:rPr>
              <a:t> </a:t>
            </a:r>
            <a:r>
              <a:rPr sz="3950" spc="-55" dirty="0">
                <a:latin typeface="Lucida Sans Unicode"/>
                <a:cs typeface="Lucida Sans Unicode"/>
              </a:rPr>
              <a:t>метод</a:t>
            </a:r>
            <a:r>
              <a:rPr sz="3950" spc="-540" dirty="0">
                <a:latin typeface="Lucida Sans Unicode"/>
                <a:cs typeface="Lucida Sans Unicode"/>
              </a:rPr>
              <a:t> </a:t>
            </a:r>
            <a:r>
              <a:rPr sz="3950" spc="-15" dirty="0">
                <a:latin typeface="Palatino Linotype"/>
                <a:cs typeface="Palatino Linotype"/>
              </a:rPr>
              <a:t>«</a:t>
            </a:r>
            <a:r>
              <a:rPr sz="3950" spc="-15" dirty="0">
                <a:latin typeface="Lucida Sans Unicode"/>
                <a:cs typeface="Lucida Sans Unicode"/>
              </a:rPr>
              <a:t>снежного</a:t>
            </a:r>
            <a:r>
              <a:rPr sz="3950" spc="-535" dirty="0">
                <a:latin typeface="Lucida Sans Unicode"/>
                <a:cs typeface="Lucida Sans Unicode"/>
              </a:rPr>
              <a:t> </a:t>
            </a:r>
            <a:r>
              <a:rPr sz="3950" spc="20" dirty="0">
                <a:latin typeface="Lucida Sans Unicode"/>
                <a:cs typeface="Lucida Sans Unicode"/>
              </a:rPr>
              <a:t>кома</a:t>
            </a:r>
            <a:r>
              <a:rPr sz="3950" spc="20" dirty="0">
                <a:latin typeface="Palatino Linotype"/>
                <a:cs typeface="Palatino Linotype"/>
              </a:rPr>
              <a:t>»</a:t>
            </a:r>
            <a:endParaRPr sz="3950">
              <a:latin typeface="Palatino Linotype"/>
              <a:cs typeface="Palatino Linotype"/>
            </a:endParaRPr>
          </a:p>
          <a:p>
            <a:pPr marL="26034" marR="5080">
              <a:lnSpc>
                <a:spcPct val="117100"/>
              </a:lnSpc>
              <a:spcBef>
                <a:spcPts val="1700"/>
              </a:spcBef>
            </a:pPr>
            <a:r>
              <a:rPr sz="3150" spc="10" dirty="0">
                <a:solidFill>
                  <a:srgbClr val="FF1616"/>
                </a:solidFill>
                <a:latin typeface="Lucida Sans Unicode"/>
                <a:cs typeface="Lucida Sans Unicode"/>
              </a:rPr>
              <a:t>Валидность</a:t>
            </a:r>
            <a:r>
              <a:rPr sz="3150" spc="-425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15" dirty="0">
                <a:solidFill>
                  <a:srgbClr val="FF1616"/>
                </a:solidFill>
                <a:latin typeface="Lucida Sans Unicode"/>
                <a:cs typeface="Lucida Sans Unicode"/>
              </a:rPr>
              <a:t>полученных</a:t>
            </a:r>
            <a:r>
              <a:rPr sz="3150" spc="-425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-45" dirty="0">
                <a:solidFill>
                  <a:srgbClr val="FF1616"/>
                </a:solidFill>
                <a:latin typeface="Lucida Sans Unicode"/>
                <a:cs typeface="Lucida Sans Unicode"/>
              </a:rPr>
              <a:t>данных</a:t>
            </a:r>
            <a:r>
              <a:rPr sz="3150" spc="-420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45" dirty="0">
                <a:solidFill>
                  <a:srgbClr val="FF1616"/>
                </a:solidFill>
                <a:latin typeface="Lucida Sans Unicode"/>
                <a:cs typeface="Lucida Sans Unicode"/>
              </a:rPr>
              <a:t>была</a:t>
            </a:r>
            <a:r>
              <a:rPr sz="3150" spc="-425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30" dirty="0">
                <a:solidFill>
                  <a:srgbClr val="FF1616"/>
                </a:solidFill>
                <a:latin typeface="Lucida Sans Unicode"/>
                <a:cs typeface="Lucida Sans Unicode"/>
              </a:rPr>
              <a:t>обеспечена</a:t>
            </a:r>
            <a:r>
              <a:rPr sz="3150" spc="-420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30" dirty="0">
                <a:solidFill>
                  <a:srgbClr val="FF1616"/>
                </a:solidFill>
                <a:latin typeface="Lucida Sans Unicode"/>
                <a:cs typeface="Lucida Sans Unicode"/>
              </a:rPr>
              <a:t>за</a:t>
            </a:r>
            <a:r>
              <a:rPr sz="3150" spc="-425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35" dirty="0">
                <a:solidFill>
                  <a:srgbClr val="FF1616"/>
                </a:solidFill>
                <a:latin typeface="Lucida Sans Unicode"/>
                <a:cs typeface="Lucida Sans Unicode"/>
              </a:rPr>
              <a:t>счет</a:t>
            </a:r>
            <a:r>
              <a:rPr sz="3150" spc="-420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-5" dirty="0">
                <a:solidFill>
                  <a:srgbClr val="FF1616"/>
                </a:solidFill>
                <a:latin typeface="Lucida Sans Unicode"/>
                <a:cs typeface="Lucida Sans Unicode"/>
              </a:rPr>
              <a:t>триангуляции</a:t>
            </a:r>
            <a:r>
              <a:rPr sz="3150" spc="-5" dirty="0">
                <a:solidFill>
                  <a:srgbClr val="FF1616"/>
                </a:solidFill>
                <a:latin typeface="Palatino Linotype"/>
                <a:cs typeface="Palatino Linotype"/>
              </a:rPr>
              <a:t>:</a:t>
            </a:r>
            <a:r>
              <a:rPr sz="3150" spc="-215" dirty="0">
                <a:solidFill>
                  <a:srgbClr val="FF1616"/>
                </a:solidFill>
                <a:latin typeface="Palatino Linotype"/>
                <a:cs typeface="Palatino Linotype"/>
              </a:rPr>
              <a:t> </a:t>
            </a:r>
            <a:r>
              <a:rPr sz="3150" spc="20" dirty="0">
                <a:solidFill>
                  <a:srgbClr val="FF1616"/>
                </a:solidFill>
                <a:latin typeface="Lucida Sans Unicode"/>
                <a:cs typeface="Lucida Sans Unicode"/>
              </a:rPr>
              <a:t>помимо</a:t>
            </a:r>
            <a:r>
              <a:rPr sz="3150" spc="-425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-30" dirty="0">
                <a:solidFill>
                  <a:srgbClr val="FF1616"/>
                </a:solidFill>
                <a:latin typeface="Lucida Sans Unicode"/>
                <a:cs typeface="Lucida Sans Unicode"/>
              </a:rPr>
              <a:t>опроса </a:t>
            </a:r>
            <a:r>
              <a:rPr sz="3150" spc="-980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-45" dirty="0">
                <a:solidFill>
                  <a:srgbClr val="FF1616"/>
                </a:solidFill>
                <a:latin typeface="Lucida Sans Unicode"/>
                <a:cs typeface="Lucida Sans Unicode"/>
              </a:rPr>
              <a:t>трансгендерных </a:t>
            </a:r>
            <a:r>
              <a:rPr sz="3150" spc="-35" dirty="0">
                <a:solidFill>
                  <a:srgbClr val="FF1616"/>
                </a:solidFill>
                <a:latin typeface="Lucida Sans Unicode"/>
                <a:cs typeface="Lucida Sans Unicode"/>
              </a:rPr>
              <a:t>людей </a:t>
            </a:r>
            <a:r>
              <a:rPr sz="3150" spc="55" dirty="0">
                <a:solidFill>
                  <a:srgbClr val="FF1616"/>
                </a:solidFill>
                <a:latin typeface="Lucida Sans Unicode"/>
                <a:cs typeface="Lucida Sans Unicode"/>
              </a:rPr>
              <a:t>были </a:t>
            </a:r>
            <a:r>
              <a:rPr sz="3150" spc="5" dirty="0">
                <a:solidFill>
                  <a:srgbClr val="FF1616"/>
                </a:solidFill>
                <a:latin typeface="Lucida Sans Unicode"/>
                <a:cs typeface="Lucida Sans Unicode"/>
              </a:rPr>
              <a:t>проведены глубинные </a:t>
            </a:r>
            <a:r>
              <a:rPr sz="3150" spc="65" dirty="0">
                <a:solidFill>
                  <a:srgbClr val="FF1616"/>
                </a:solidFill>
                <a:latin typeface="Lucida Sans Unicode"/>
                <a:cs typeface="Lucida Sans Unicode"/>
              </a:rPr>
              <a:t>интервью </a:t>
            </a:r>
            <a:r>
              <a:rPr sz="3150" spc="-100" dirty="0">
                <a:solidFill>
                  <a:srgbClr val="FF1616"/>
                </a:solidFill>
                <a:latin typeface="Lucida Sans Unicode"/>
                <a:cs typeface="Lucida Sans Unicode"/>
              </a:rPr>
              <a:t>с </a:t>
            </a:r>
            <a:r>
              <a:rPr sz="3150" spc="50" dirty="0">
                <a:solidFill>
                  <a:srgbClr val="FF1616"/>
                </a:solidFill>
                <a:latin typeface="Lucida Sans Unicode"/>
                <a:cs typeface="Lucida Sans Unicode"/>
              </a:rPr>
              <a:t>разными </a:t>
            </a:r>
            <a:r>
              <a:rPr sz="3150" spc="-20" dirty="0">
                <a:solidFill>
                  <a:srgbClr val="FF1616"/>
                </a:solidFill>
                <a:latin typeface="Lucida Sans Unicode"/>
                <a:cs typeface="Lucida Sans Unicode"/>
              </a:rPr>
              <a:t>группами </a:t>
            </a:r>
            <a:r>
              <a:rPr sz="3150" spc="-15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-60" dirty="0">
                <a:solidFill>
                  <a:srgbClr val="FF1616"/>
                </a:solidFill>
                <a:latin typeface="Lucida Sans Unicode"/>
                <a:cs typeface="Lucida Sans Unicode"/>
              </a:rPr>
              <a:t>т</a:t>
            </a:r>
            <a:r>
              <a:rPr sz="3150" spc="-45" dirty="0">
                <a:solidFill>
                  <a:srgbClr val="FF1616"/>
                </a:solidFill>
                <a:latin typeface="Lucida Sans Unicode"/>
                <a:cs typeface="Lucida Sans Unicode"/>
              </a:rPr>
              <a:t>р</a:t>
            </a:r>
            <a:r>
              <a:rPr sz="3150" spc="25" dirty="0">
                <a:solidFill>
                  <a:srgbClr val="FF1616"/>
                </a:solidFill>
                <a:latin typeface="Lucida Sans Unicode"/>
                <a:cs typeface="Lucida Sans Unicode"/>
              </a:rPr>
              <a:t>а</a:t>
            </a:r>
            <a:r>
              <a:rPr sz="3150" spc="35" dirty="0">
                <a:solidFill>
                  <a:srgbClr val="FF1616"/>
                </a:solidFill>
                <a:latin typeface="Lucida Sans Unicode"/>
                <a:cs typeface="Lucida Sans Unicode"/>
              </a:rPr>
              <a:t>н</a:t>
            </a:r>
            <a:r>
              <a:rPr sz="3150" spc="-105" dirty="0">
                <a:solidFill>
                  <a:srgbClr val="FF1616"/>
                </a:solidFill>
                <a:latin typeface="Lucida Sans Unicode"/>
                <a:cs typeface="Lucida Sans Unicode"/>
              </a:rPr>
              <a:t>с</a:t>
            </a:r>
            <a:r>
              <a:rPr sz="3150" spc="-195" dirty="0">
                <a:solidFill>
                  <a:srgbClr val="FF1616"/>
                </a:solidFill>
                <a:latin typeface="Lucida Sans Unicode"/>
                <a:cs typeface="Lucida Sans Unicode"/>
              </a:rPr>
              <a:t>г</a:t>
            </a:r>
            <a:r>
              <a:rPr sz="3150" spc="20" dirty="0">
                <a:solidFill>
                  <a:srgbClr val="FF1616"/>
                </a:solidFill>
                <a:latin typeface="Lucida Sans Unicode"/>
                <a:cs typeface="Lucida Sans Unicode"/>
              </a:rPr>
              <a:t>е</a:t>
            </a:r>
            <a:r>
              <a:rPr sz="3150" spc="35" dirty="0">
                <a:solidFill>
                  <a:srgbClr val="FF1616"/>
                </a:solidFill>
                <a:latin typeface="Lucida Sans Unicode"/>
                <a:cs typeface="Lucida Sans Unicode"/>
              </a:rPr>
              <a:t>н</a:t>
            </a:r>
            <a:r>
              <a:rPr sz="3150" spc="-285" dirty="0">
                <a:solidFill>
                  <a:srgbClr val="FF1616"/>
                </a:solidFill>
                <a:latin typeface="Lucida Sans Unicode"/>
                <a:cs typeface="Lucida Sans Unicode"/>
              </a:rPr>
              <a:t>д</a:t>
            </a:r>
            <a:r>
              <a:rPr sz="3150" spc="20" dirty="0">
                <a:solidFill>
                  <a:srgbClr val="FF1616"/>
                </a:solidFill>
                <a:latin typeface="Lucida Sans Unicode"/>
                <a:cs typeface="Lucida Sans Unicode"/>
              </a:rPr>
              <a:t>е</a:t>
            </a:r>
            <a:r>
              <a:rPr sz="3150" spc="-45" dirty="0">
                <a:solidFill>
                  <a:srgbClr val="FF1616"/>
                </a:solidFill>
                <a:latin typeface="Lucida Sans Unicode"/>
                <a:cs typeface="Lucida Sans Unicode"/>
              </a:rPr>
              <a:t>р</a:t>
            </a:r>
            <a:r>
              <a:rPr sz="3150" spc="35" dirty="0">
                <a:solidFill>
                  <a:srgbClr val="FF1616"/>
                </a:solidFill>
                <a:latin typeface="Lucida Sans Unicode"/>
                <a:cs typeface="Lucida Sans Unicode"/>
              </a:rPr>
              <a:t>н</a:t>
            </a:r>
            <a:r>
              <a:rPr sz="3150" spc="175" dirty="0">
                <a:solidFill>
                  <a:srgbClr val="FF1616"/>
                </a:solidFill>
                <a:latin typeface="Lucida Sans Unicode"/>
                <a:cs typeface="Lucida Sans Unicode"/>
              </a:rPr>
              <a:t>ы</a:t>
            </a:r>
            <a:r>
              <a:rPr sz="3150" spc="-260" dirty="0">
                <a:solidFill>
                  <a:srgbClr val="FF1616"/>
                </a:solidFill>
                <a:latin typeface="Lucida Sans Unicode"/>
                <a:cs typeface="Lucida Sans Unicode"/>
              </a:rPr>
              <a:t>х</a:t>
            </a:r>
            <a:r>
              <a:rPr sz="3150" spc="-430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-30" dirty="0">
                <a:solidFill>
                  <a:srgbClr val="FF1616"/>
                </a:solidFill>
                <a:latin typeface="Lucida Sans Unicode"/>
                <a:cs typeface="Lucida Sans Unicode"/>
              </a:rPr>
              <a:t>л</a:t>
            </a:r>
            <a:r>
              <a:rPr sz="3150" spc="70" dirty="0">
                <a:solidFill>
                  <a:srgbClr val="FF1616"/>
                </a:solidFill>
                <a:latin typeface="Lucida Sans Unicode"/>
                <a:cs typeface="Lucida Sans Unicode"/>
              </a:rPr>
              <a:t>ю</a:t>
            </a:r>
            <a:r>
              <a:rPr sz="3150" spc="-285" dirty="0">
                <a:solidFill>
                  <a:srgbClr val="FF1616"/>
                </a:solidFill>
                <a:latin typeface="Lucida Sans Unicode"/>
                <a:cs typeface="Lucida Sans Unicode"/>
              </a:rPr>
              <a:t>д</a:t>
            </a:r>
            <a:r>
              <a:rPr sz="3150" spc="20" dirty="0">
                <a:solidFill>
                  <a:srgbClr val="FF1616"/>
                </a:solidFill>
                <a:latin typeface="Lucida Sans Unicode"/>
                <a:cs typeface="Lucida Sans Unicode"/>
              </a:rPr>
              <a:t>е</a:t>
            </a:r>
            <a:r>
              <a:rPr sz="3150" spc="50" dirty="0">
                <a:solidFill>
                  <a:srgbClr val="FF1616"/>
                </a:solidFill>
                <a:latin typeface="Lucida Sans Unicode"/>
                <a:cs typeface="Lucida Sans Unicode"/>
              </a:rPr>
              <a:t>й</a:t>
            </a:r>
            <a:r>
              <a:rPr sz="3150" spc="40" dirty="0">
                <a:solidFill>
                  <a:srgbClr val="FF1616"/>
                </a:solidFill>
                <a:latin typeface="Palatino Linotype"/>
                <a:cs typeface="Palatino Linotype"/>
              </a:rPr>
              <a:t>,</a:t>
            </a:r>
            <a:r>
              <a:rPr sz="3150" spc="-220" dirty="0">
                <a:solidFill>
                  <a:srgbClr val="FF1616"/>
                </a:solidFill>
                <a:latin typeface="Palatino Linotype"/>
                <a:cs typeface="Palatino Linotype"/>
              </a:rPr>
              <a:t> </a:t>
            </a:r>
            <a:r>
              <a:rPr sz="3150" spc="30" dirty="0">
                <a:solidFill>
                  <a:srgbClr val="FF1616"/>
                </a:solidFill>
                <a:latin typeface="Lucida Sans Unicode"/>
                <a:cs typeface="Lucida Sans Unicode"/>
              </a:rPr>
              <a:t>а</a:t>
            </a:r>
            <a:r>
              <a:rPr sz="3150" spc="-430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-60" dirty="0">
                <a:solidFill>
                  <a:srgbClr val="FF1616"/>
                </a:solidFill>
                <a:latin typeface="Lucida Sans Unicode"/>
                <a:cs typeface="Lucida Sans Unicode"/>
              </a:rPr>
              <a:t>т</a:t>
            </a:r>
            <a:r>
              <a:rPr sz="3150" spc="25" dirty="0">
                <a:solidFill>
                  <a:srgbClr val="FF1616"/>
                </a:solidFill>
                <a:latin typeface="Lucida Sans Unicode"/>
                <a:cs typeface="Lucida Sans Unicode"/>
              </a:rPr>
              <a:t>а</a:t>
            </a:r>
            <a:r>
              <a:rPr sz="3150" spc="-25" dirty="0">
                <a:solidFill>
                  <a:srgbClr val="FF1616"/>
                </a:solidFill>
                <a:latin typeface="Lucida Sans Unicode"/>
                <a:cs typeface="Lucida Sans Unicode"/>
              </a:rPr>
              <a:t>к</a:t>
            </a:r>
            <a:r>
              <a:rPr sz="3150" spc="70" dirty="0">
                <a:solidFill>
                  <a:srgbClr val="FF1616"/>
                </a:solidFill>
                <a:latin typeface="Lucida Sans Unicode"/>
                <a:cs typeface="Lucida Sans Unicode"/>
              </a:rPr>
              <a:t>ж</a:t>
            </a:r>
            <a:r>
              <a:rPr sz="3150" spc="25" dirty="0">
                <a:solidFill>
                  <a:srgbClr val="FF1616"/>
                </a:solidFill>
                <a:latin typeface="Lucida Sans Unicode"/>
                <a:cs typeface="Lucida Sans Unicode"/>
              </a:rPr>
              <a:t>е</a:t>
            </a:r>
            <a:r>
              <a:rPr sz="3150" spc="-430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-100" dirty="0">
                <a:solidFill>
                  <a:srgbClr val="FF1616"/>
                </a:solidFill>
                <a:latin typeface="Lucida Sans Unicode"/>
                <a:cs typeface="Lucida Sans Unicode"/>
              </a:rPr>
              <a:t>с</a:t>
            </a:r>
            <a:r>
              <a:rPr sz="3150" spc="-430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-105" dirty="0">
                <a:solidFill>
                  <a:srgbClr val="FF1616"/>
                </a:solidFill>
                <a:latin typeface="Lucida Sans Unicode"/>
                <a:cs typeface="Lucida Sans Unicode"/>
              </a:rPr>
              <a:t>с</a:t>
            </a:r>
            <a:r>
              <a:rPr sz="3150" spc="-30" dirty="0">
                <a:solidFill>
                  <a:srgbClr val="FF1616"/>
                </a:solidFill>
                <a:latin typeface="Lucida Sans Unicode"/>
                <a:cs typeface="Lucida Sans Unicode"/>
              </a:rPr>
              <a:t>о</a:t>
            </a:r>
            <a:r>
              <a:rPr sz="3150" spc="-60" dirty="0">
                <a:solidFill>
                  <a:srgbClr val="FF1616"/>
                </a:solidFill>
                <a:latin typeface="Lucida Sans Unicode"/>
                <a:cs typeface="Lucida Sans Unicode"/>
              </a:rPr>
              <a:t>т</a:t>
            </a:r>
            <a:r>
              <a:rPr sz="3150" spc="-45" dirty="0">
                <a:solidFill>
                  <a:srgbClr val="FF1616"/>
                </a:solidFill>
                <a:latin typeface="Lucida Sans Unicode"/>
                <a:cs typeface="Lucida Sans Unicode"/>
              </a:rPr>
              <a:t>р</a:t>
            </a:r>
            <a:r>
              <a:rPr sz="3150" spc="-50" dirty="0">
                <a:solidFill>
                  <a:srgbClr val="FF1616"/>
                </a:solidFill>
                <a:latin typeface="Lucida Sans Unicode"/>
                <a:cs typeface="Lucida Sans Unicode"/>
              </a:rPr>
              <a:t>у</a:t>
            </a:r>
            <a:r>
              <a:rPr sz="3150" spc="-285" dirty="0">
                <a:solidFill>
                  <a:srgbClr val="FF1616"/>
                </a:solidFill>
                <a:latin typeface="Lucida Sans Unicode"/>
                <a:cs typeface="Lucida Sans Unicode"/>
              </a:rPr>
              <a:t>д</a:t>
            </a:r>
            <a:r>
              <a:rPr sz="3150" spc="35" dirty="0">
                <a:solidFill>
                  <a:srgbClr val="FF1616"/>
                </a:solidFill>
                <a:latin typeface="Lucida Sans Unicode"/>
                <a:cs typeface="Lucida Sans Unicode"/>
              </a:rPr>
              <a:t>н</a:t>
            </a:r>
            <a:r>
              <a:rPr sz="3150" spc="50" dirty="0">
                <a:solidFill>
                  <a:srgbClr val="FF1616"/>
                </a:solidFill>
                <a:latin typeface="Lucida Sans Unicode"/>
                <a:cs typeface="Lucida Sans Unicode"/>
              </a:rPr>
              <a:t>и</a:t>
            </a:r>
            <a:r>
              <a:rPr sz="3150" spc="-25" dirty="0">
                <a:solidFill>
                  <a:srgbClr val="FF1616"/>
                </a:solidFill>
                <a:latin typeface="Lucida Sans Unicode"/>
                <a:cs typeface="Lucida Sans Unicode"/>
              </a:rPr>
              <a:t>к</a:t>
            </a:r>
            <a:r>
              <a:rPr sz="3150" spc="25" dirty="0">
                <a:solidFill>
                  <a:srgbClr val="FF1616"/>
                </a:solidFill>
                <a:latin typeface="Lucida Sans Unicode"/>
                <a:cs typeface="Lucida Sans Unicode"/>
              </a:rPr>
              <a:t>а</a:t>
            </a:r>
            <a:r>
              <a:rPr sz="3150" spc="65" dirty="0">
                <a:solidFill>
                  <a:srgbClr val="FF1616"/>
                </a:solidFill>
                <a:latin typeface="Lucida Sans Unicode"/>
                <a:cs typeface="Lucida Sans Unicode"/>
              </a:rPr>
              <a:t>м</a:t>
            </a:r>
            <a:r>
              <a:rPr sz="3150" spc="55" dirty="0">
                <a:solidFill>
                  <a:srgbClr val="FF1616"/>
                </a:solidFill>
                <a:latin typeface="Lucida Sans Unicode"/>
                <a:cs typeface="Lucida Sans Unicode"/>
              </a:rPr>
              <a:t>и</a:t>
            </a:r>
            <a:r>
              <a:rPr sz="3150" spc="-430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-190" dirty="0">
                <a:solidFill>
                  <a:srgbClr val="FF1616"/>
                </a:solidFill>
                <a:latin typeface="Lucida Sans Unicode"/>
                <a:cs typeface="Lucida Sans Unicode"/>
              </a:rPr>
              <a:t>С</a:t>
            </a:r>
            <a:r>
              <a:rPr sz="3150" spc="-10" dirty="0">
                <a:solidFill>
                  <a:srgbClr val="FF1616"/>
                </a:solidFill>
                <a:latin typeface="Lucida Sans Unicode"/>
                <a:cs typeface="Lucida Sans Unicode"/>
              </a:rPr>
              <a:t>П</a:t>
            </a:r>
            <a:r>
              <a:rPr sz="3150" spc="90" dirty="0">
                <a:solidFill>
                  <a:srgbClr val="FF1616"/>
                </a:solidFill>
                <a:latin typeface="Lucida Sans Unicode"/>
                <a:cs typeface="Lucida Sans Unicode"/>
              </a:rPr>
              <a:t>И</a:t>
            </a:r>
            <a:r>
              <a:rPr sz="3150" spc="-225" dirty="0">
                <a:solidFill>
                  <a:srgbClr val="FF1616"/>
                </a:solidFill>
                <a:latin typeface="Lucida Sans Unicode"/>
                <a:cs typeface="Lucida Sans Unicode"/>
              </a:rPr>
              <a:t>Д</a:t>
            </a:r>
            <a:r>
              <a:rPr sz="3150" spc="55" dirty="0">
                <a:solidFill>
                  <a:srgbClr val="FF1616"/>
                </a:solidFill>
                <a:latin typeface="Palatino Linotype"/>
                <a:cs typeface="Palatino Linotype"/>
              </a:rPr>
              <a:t>-</a:t>
            </a:r>
            <a:r>
              <a:rPr sz="3150" spc="-114" dirty="0">
                <a:solidFill>
                  <a:srgbClr val="FF1616"/>
                </a:solidFill>
                <a:latin typeface="Lucida Sans Unicode"/>
                <a:cs typeface="Lucida Sans Unicode"/>
              </a:rPr>
              <a:t>ц</a:t>
            </a:r>
            <a:r>
              <a:rPr sz="3150" spc="20" dirty="0">
                <a:solidFill>
                  <a:srgbClr val="FF1616"/>
                </a:solidFill>
                <a:latin typeface="Lucida Sans Unicode"/>
                <a:cs typeface="Lucida Sans Unicode"/>
              </a:rPr>
              <a:t>е</a:t>
            </a:r>
            <a:r>
              <a:rPr sz="3150" spc="35" dirty="0">
                <a:solidFill>
                  <a:srgbClr val="FF1616"/>
                </a:solidFill>
                <a:latin typeface="Lucida Sans Unicode"/>
                <a:cs typeface="Lucida Sans Unicode"/>
              </a:rPr>
              <a:t>н</a:t>
            </a:r>
            <a:r>
              <a:rPr sz="3150" spc="-60" dirty="0">
                <a:solidFill>
                  <a:srgbClr val="FF1616"/>
                </a:solidFill>
                <a:latin typeface="Lucida Sans Unicode"/>
                <a:cs typeface="Lucida Sans Unicode"/>
              </a:rPr>
              <a:t>т</a:t>
            </a:r>
            <a:r>
              <a:rPr sz="3150" spc="-45" dirty="0">
                <a:solidFill>
                  <a:srgbClr val="FF1616"/>
                </a:solidFill>
                <a:latin typeface="Lucida Sans Unicode"/>
                <a:cs typeface="Lucida Sans Unicode"/>
              </a:rPr>
              <a:t>р</a:t>
            </a:r>
            <a:r>
              <a:rPr sz="3150" spc="-30" dirty="0">
                <a:solidFill>
                  <a:srgbClr val="FF1616"/>
                </a:solidFill>
                <a:latin typeface="Lucida Sans Unicode"/>
                <a:cs typeface="Lucida Sans Unicode"/>
              </a:rPr>
              <a:t>о</a:t>
            </a:r>
            <a:r>
              <a:rPr sz="3150" spc="165" dirty="0">
                <a:solidFill>
                  <a:srgbClr val="FF1616"/>
                </a:solidFill>
                <a:latin typeface="Lucida Sans Unicode"/>
                <a:cs typeface="Lucida Sans Unicode"/>
              </a:rPr>
              <a:t>в</a:t>
            </a:r>
            <a:r>
              <a:rPr sz="3150" spc="-430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55" dirty="0">
                <a:solidFill>
                  <a:srgbClr val="FF1616"/>
                </a:solidFill>
                <a:latin typeface="Lucida Sans Unicode"/>
                <a:cs typeface="Lucida Sans Unicode"/>
              </a:rPr>
              <a:t>и</a:t>
            </a:r>
            <a:r>
              <a:rPr sz="3150" spc="-430" dirty="0">
                <a:solidFill>
                  <a:srgbClr val="FF1616"/>
                </a:solidFill>
                <a:latin typeface="Lucida Sans Unicode"/>
                <a:cs typeface="Lucida Sans Unicode"/>
              </a:rPr>
              <a:t> </a:t>
            </a:r>
            <a:r>
              <a:rPr sz="3150" spc="-285" dirty="0">
                <a:solidFill>
                  <a:srgbClr val="FF1616"/>
                </a:solidFill>
                <a:latin typeface="Lucida Sans Unicode"/>
                <a:cs typeface="Lucida Sans Unicode"/>
              </a:rPr>
              <a:t>д</a:t>
            </a:r>
            <a:r>
              <a:rPr sz="3150" spc="-45" dirty="0">
                <a:solidFill>
                  <a:srgbClr val="FF1616"/>
                </a:solidFill>
                <a:latin typeface="Lucida Sans Unicode"/>
                <a:cs typeface="Lucida Sans Unicode"/>
              </a:rPr>
              <a:t>р</a:t>
            </a:r>
            <a:r>
              <a:rPr sz="3150" spc="-50" dirty="0">
                <a:solidFill>
                  <a:srgbClr val="FF1616"/>
                </a:solidFill>
                <a:latin typeface="Lucida Sans Unicode"/>
                <a:cs typeface="Lucida Sans Unicode"/>
              </a:rPr>
              <a:t>у</a:t>
            </a:r>
            <a:r>
              <a:rPr sz="3150" spc="70" dirty="0">
                <a:solidFill>
                  <a:srgbClr val="FF1616"/>
                </a:solidFill>
                <a:latin typeface="Lucida Sans Unicode"/>
                <a:cs typeface="Lucida Sans Unicode"/>
              </a:rPr>
              <a:t>ж</a:t>
            </a:r>
            <a:r>
              <a:rPr sz="3150" spc="20" dirty="0">
                <a:solidFill>
                  <a:srgbClr val="FF1616"/>
                </a:solidFill>
                <a:latin typeface="Lucida Sans Unicode"/>
                <a:cs typeface="Lucida Sans Unicode"/>
              </a:rPr>
              <a:t>е</a:t>
            </a:r>
            <a:r>
              <a:rPr sz="3150" spc="-105" dirty="0">
                <a:solidFill>
                  <a:srgbClr val="FF1616"/>
                </a:solidFill>
                <a:latin typeface="Lucida Sans Unicode"/>
                <a:cs typeface="Lucida Sans Unicode"/>
              </a:rPr>
              <a:t>с</a:t>
            </a:r>
            <a:r>
              <a:rPr sz="3150" spc="-60" dirty="0">
                <a:solidFill>
                  <a:srgbClr val="FF1616"/>
                </a:solidFill>
                <a:latin typeface="Lucida Sans Unicode"/>
                <a:cs typeface="Lucida Sans Unicode"/>
              </a:rPr>
              <a:t>т</a:t>
            </a:r>
            <a:r>
              <a:rPr sz="3150" spc="160" dirty="0">
                <a:solidFill>
                  <a:srgbClr val="FF1616"/>
                </a:solidFill>
                <a:latin typeface="Lucida Sans Unicode"/>
                <a:cs typeface="Lucida Sans Unicode"/>
              </a:rPr>
              <a:t>в</a:t>
            </a:r>
            <a:r>
              <a:rPr sz="3150" spc="20" dirty="0">
                <a:solidFill>
                  <a:srgbClr val="FF1616"/>
                </a:solidFill>
                <a:latin typeface="Lucida Sans Unicode"/>
                <a:cs typeface="Lucida Sans Unicode"/>
              </a:rPr>
              <a:t>е</a:t>
            </a:r>
            <a:r>
              <a:rPr sz="3150" spc="35" dirty="0">
                <a:solidFill>
                  <a:srgbClr val="FF1616"/>
                </a:solidFill>
                <a:latin typeface="Lucida Sans Unicode"/>
                <a:cs typeface="Lucida Sans Unicode"/>
              </a:rPr>
              <a:t>нн</a:t>
            </a:r>
            <a:r>
              <a:rPr sz="3150" spc="175" dirty="0">
                <a:solidFill>
                  <a:srgbClr val="FF1616"/>
                </a:solidFill>
                <a:latin typeface="Lucida Sans Unicode"/>
                <a:cs typeface="Lucida Sans Unicode"/>
              </a:rPr>
              <a:t>ы</a:t>
            </a:r>
            <a:r>
              <a:rPr sz="3150" spc="-180" dirty="0">
                <a:solidFill>
                  <a:srgbClr val="FF1616"/>
                </a:solidFill>
                <a:latin typeface="Lucida Sans Unicode"/>
                <a:cs typeface="Lucida Sans Unicode"/>
              </a:rPr>
              <a:t>х  </a:t>
            </a:r>
            <a:r>
              <a:rPr sz="3150" spc="25" dirty="0">
                <a:solidFill>
                  <a:srgbClr val="FF1616"/>
                </a:solidFill>
                <a:latin typeface="Lucida Sans Unicode"/>
                <a:cs typeface="Lucida Sans Unicode"/>
              </a:rPr>
              <a:t>кабинетов</a:t>
            </a:r>
            <a:r>
              <a:rPr sz="3150" spc="25" dirty="0">
                <a:solidFill>
                  <a:srgbClr val="FF1616"/>
                </a:solidFill>
                <a:latin typeface="Palatino Linotype"/>
                <a:cs typeface="Palatino Linotype"/>
              </a:rPr>
              <a:t>.</a:t>
            </a:r>
            <a:endParaRPr sz="315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5789930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285" dirty="0">
                <a:solidFill>
                  <a:srgbClr val="000000"/>
                </a:solidFill>
                <a:latin typeface="Trebuchet MS"/>
                <a:cs typeface="Trebuchet MS"/>
              </a:rPr>
              <a:t>Респонденты</a:t>
            </a:r>
            <a:endParaRPr sz="695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8816" y="5618914"/>
            <a:ext cx="171449" cy="17144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8816" y="6295189"/>
            <a:ext cx="171449" cy="17144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8816" y="6971464"/>
            <a:ext cx="171449" cy="17144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78816" y="7647740"/>
            <a:ext cx="171449" cy="17144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78816" y="8324014"/>
            <a:ext cx="171449" cy="171449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56541" y="2578904"/>
            <a:ext cx="11578590" cy="1377950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3800" spc="-285" dirty="0">
                <a:latin typeface="Lucida Sans Unicode"/>
                <a:cs typeface="Lucida Sans Unicode"/>
              </a:rPr>
              <a:t>Т</a:t>
            </a:r>
            <a:r>
              <a:rPr sz="3800" spc="-50" dirty="0">
                <a:latin typeface="Lucida Sans Unicode"/>
                <a:cs typeface="Lucida Sans Unicode"/>
              </a:rPr>
              <a:t>р</a:t>
            </a:r>
            <a:r>
              <a:rPr sz="3800" spc="40" dirty="0">
                <a:latin typeface="Lucida Sans Unicode"/>
                <a:cs typeface="Lucida Sans Unicode"/>
              </a:rPr>
              <a:t>а</a:t>
            </a:r>
            <a:r>
              <a:rPr sz="3800" spc="45" dirty="0">
                <a:latin typeface="Lucida Sans Unicode"/>
                <a:cs typeface="Lucida Sans Unicode"/>
              </a:rPr>
              <a:t>н</a:t>
            </a:r>
            <a:r>
              <a:rPr sz="3800" spc="-120" dirty="0">
                <a:latin typeface="Lucida Sans Unicode"/>
                <a:cs typeface="Lucida Sans Unicode"/>
              </a:rPr>
              <a:t>с</a:t>
            </a:r>
            <a:r>
              <a:rPr sz="3800" spc="-229" dirty="0">
                <a:latin typeface="Lucida Sans Unicode"/>
                <a:cs typeface="Lucida Sans Unicode"/>
              </a:rPr>
              <a:t>г</a:t>
            </a:r>
            <a:r>
              <a:rPr sz="3800" spc="30" dirty="0">
                <a:latin typeface="Lucida Sans Unicode"/>
                <a:cs typeface="Lucida Sans Unicode"/>
              </a:rPr>
              <a:t>е</a:t>
            </a:r>
            <a:r>
              <a:rPr sz="3800" spc="45" dirty="0">
                <a:latin typeface="Lucida Sans Unicode"/>
                <a:cs typeface="Lucida Sans Unicode"/>
              </a:rPr>
              <a:t>н</a:t>
            </a:r>
            <a:r>
              <a:rPr sz="3800" spc="-340" dirty="0">
                <a:latin typeface="Lucida Sans Unicode"/>
                <a:cs typeface="Lucida Sans Unicode"/>
              </a:rPr>
              <a:t>д</a:t>
            </a:r>
            <a:r>
              <a:rPr sz="3800" spc="30" dirty="0">
                <a:latin typeface="Lucida Sans Unicode"/>
                <a:cs typeface="Lucida Sans Unicode"/>
              </a:rPr>
              <a:t>е</a:t>
            </a:r>
            <a:r>
              <a:rPr sz="3800" spc="-50" dirty="0">
                <a:latin typeface="Lucida Sans Unicode"/>
                <a:cs typeface="Lucida Sans Unicode"/>
              </a:rPr>
              <a:t>р</a:t>
            </a:r>
            <a:r>
              <a:rPr sz="3800" spc="45" dirty="0">
                <a:latin typeface="Lucida Sans Unicode"/>
                <a:cs typeface="Lucida Sans Unicode"/>
              </a:rPr>
              <a:t>н</a:t>
            </a:r>
            <a:r>
              <a:rPr sz="3800" spc="215" dirty="0">
                <a:latin typeface="Lucida Sans Unicode"/>
                <a:cs typeface="Lucida Sans Unicode"/>
              </a:rPr>
              <a:t>ы</a:t>
            </a:r>
            <a:r>
              <a:rPr sz="3800" spc="30" dirty="0">
                <a:latin typeface="Lucida Sans Unicode"/>
                <a:cs typeface="Lucida Sans Unicode"/>
              </a:rPr>
              <a:t>е</a:t>
            </a:r>
            <a:r>
              <a:rPr sz="3800" spc="-520" dirty="0">
                <a:latin typeface="Lucida Sans Unicode"/>
                <a:cs typeface="Lucida Sans Unicode"/>
              </a:rPr>
              <a:t> </a:t>
            </a:r>
            <a:r>
              <a:rPr sz="3800" spc="-30" dirty="0">
                <a:latin typeface="Lucida Sans Unicode"/>
                <a:cs typeface="Lucida Sans Unicode"/>
              </a:rPr>
              <a:t>л</a:t>
            </a:r>
            <a:r>
              <a:rPr sz="3800" spc="95" dirty="0">
                <a:latin typeface="Lucida Sans Unicode"/>
                <a:cs typeface="Lucida Sans Unicode"/>
              </a:rPr>
              <a:t>ю</a:t>
            </a:r>
            <a:r>
              <a:rPr sz="3800" spc="-340" dirty="0">
                <a:latin typeface="Lucida Sans Unicode"/>
                <a:cs typeface="Lucida Sans Unicode"/>
              </a:rPr>
              <a:t>д</a:t>
            </a:r>
            <a:r>
              <a:rPr sz="3800" spc="70" dirty="0">
                <a:latin typeface="Lucida Sans Unicode"/>
                <a:cs typeface="Lucida Sans Unicode"/>
              </a:rPr>
              <a:t>и</a:t>
            </a:r>
            <a:r>
              <a:rPr sz="3800" spc="-385" dirty="0">
                <a:latin typeface="Trebuchet MS"/>
                <a:cs typeface="Trebuchet MS"/>
              </a:rPr>
              <a:t>.</a:t>
            </a:r>
            <a:r>
              <a:rPr sz="3800" spc="-459" dirty="0">
                <a:latin typeface="Trebuchet MS"/>
                <a:cs typeface="Trebuchet MS"/>
              </a:rPr>
              <a:t> </a:t>
            </a:r>
            <a:r>
              <a:rPr sz="3800" spc="-375" dirty="0">
                <a:latin typeface="Trebuchet MS"/>
                <a:cs typeface="Trebuchet MS"/>
              </a:rPr>
              <a:t>1</a:t>
            </a:r>
            <a:r>
              <a:rPr sz="3800" spc="540" dirty="0">
                <a:latin typeface="Trebuchet MS"/>
                <a:cs typeface="Trebuchet MS"/>
              </a:rPr>
              <a:t>00</a:t>
            </a:r>
            <a:r>
              <a:rPr sz="3800" spc="-459" dirty="0">
                <a:latin typeface="Trebuchet MS"/>
                <a:cs typeface="Trebuchet MS"/>
              </a:rPr>
              <a:t> </a:t>
            </a:r>
            <a:r>
              <a:rPr sz="3800" spc="345" dirty="0">
                <a:latin typeface="Lucida Sans Unicode"/>
                <a:cs typeface="Lucida Sans Unicode"/>
              </a:rPr>
              <a:t>ч</a:t>
            </a:r>
            <a:r>
              <a:rPr sz="3800" spc="30" dirty="0">
                <a:latin typeface="Lucida Sans Unicode"/>
                <a:cs typeface="Lucida Sans Unicode"/>
              </a:rPr>
              <a:t>е</a:t>
            </a:r>
            <a:r>
              <a:rPr sz="3800" spc="-30" dirty="0">
                <a:latin typeface="Lucida Sans Unicode"/>
                <a:cs typeface="Lucida Sans Unicode"/>
              </a:rPr>
              <a:t>ло</a:t>
            </a:r>
            <a:r>
              <a:rPr sz="3800" spc="200" dirty="0">
                <a:latin typeface="Lucida Sans Unicode"/>
                <a:cs typeface="Lucida Sans Unicode"/>
              </a:rPr>
              <a:t>в</a:t>
            </a:r>
            <a:r>
              <a:rPr sz="3800" spc="30" dirty="0">
                <a:latin typeface="Lucida Sans Unicode"/>
                <a:cs typeface="Lucida Sans Unicode"/>
              </a:rPr>
              <a:t>е</a:t>
            </a:r>
            <a:r>
              <a:rPr sz="3800" spc="-25" dirty="0">
                <a:latin typeface="Lucida Sans Unicode"/>
                <a:cs typeface="Lucida Sans Unicode"/>
              </a:rPr>
              <a:t>к</a:t>
            </a:r>
            <a:r>
              <a:rPr sz="3800" spc="-385" dirty="0">
                <a:latin typeface="Trebuchet MS"/>
                <a:cs typeface="Trebuchet MS"/>
              </a:rPr>
              <a:t>.</a:t>
            </a:r>
            <a:endParaRPr sz="3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800" spc="-375" dirty="0">
                <a:latin typeface="Trebuchet MS"/>
                <a:cs typeface="Trebuchet MS"/>
              </a:rPr>
              <a:t>1</a:t>
            </a:r>
            <a:r>
              <a:rPr sz="3800" spc="65" dirty="0">
                <a:latin typeface="Trebuchet MS"/>
                <a:cs typeface="Trebuchet MS"/>
              </a:rPr>
              <a:t>5</a:t>
            </a:r>
            <a:r>
              <a:rPr sz="3800" spc="-459" dirty="0">
                <a:latin typeface="Trebuchet MS"/>
                <a:cs typeface="Trebuchet MS"/>
              </a:rPr>
              <a:t> </a:t>
            </a:r>
            <a:r>
              <a:rPr sz="3800" spc="85" dirty="0">
                <a:latin typeface="Lucida Sans Unicode"/>
                <a:cs typeface="Lucida Sans Unicode"/>
              </a:rPr>
              <a:t>м</a:t>
            </a:r>
            <a:r>
              <a:rPr sz="3800" spc="30" dirty="0">
                <a:latin typeface="Lucida Sans Unicode"/>
                <a:cs typeface="Lucida Sans Unicode"/>
              </a:rPr>
              <a:t>е</a:t>
            </a:r>
            <a:r>
              <a:rPr sz="3800" spc="-340" dirty="0">
                <a:latin typeface="Lucida Sans Unicode"/>
                <a:cs typeface="Lucida Sans Unicode"/>
              </a:rPr>
              <a:t>д</a:t>
            </a:r>
            <a:r>
              <a:rPr sz="3800" spc="70" dirty="0">
                <a:latin typeface="Lucida Sans Unicode"/>
                <a:cs typeface="Lucida Sans Unicode"/>
              </a:rPr>
              <a:t>и</a:t>
            </a:r>
            <a:r>
              <a:rPr sz="3800" spc="-130" dirty="0">
                <a:latin typeface="Lucida Sans Unicode"/>
                <a:cs typeface="Lucida Sans Unicode"/>
              </a:rPr>
              <a:t>ц</a:t>
            </a:r>
            <a:r>
              <a:rPr sz="3800" spc="70" dirty="0">
                <a:latin typeface="Lucida Sans Unicode"/>
                <a:cs typeface="Lucida Sans Unicode"/>
              </a:rPr>
              <a:t>и</a:t>
            </a:r>
            <a:r>
              <a:rPr sz="3800" spc="45" dirty="0">
                <a:latin typeface="Lucida Sans Unicode"/>
                <a:cs typeface="Lucida Sans Unicode"/>
              </a:rPr>
              <a:t>н</a:t>
            </a:r>
            <a:r>
              <a:rPr sz="3800" spc="-120" dirty="0">
                <a:latin typeface="Lucida Sans Unicode"/>
                <a:cs typeface="Lucida Sans Unicode"/>
              </a:rPr>
              <a:t>с</a:t>
            </a:r>
            <a:r>
              <a:rPr sz="3800" spc="-25" dirty="0">
                <a:latin typeface="Lucida Sans Unicode"/>
                <a:cs typeface="Lucida Sans Unicode"/>
              </a:rPr>
              <a:t>к</a:t>
            </a:r>
            <a:r>
              <a:rPr sz="3800" spc="70" dirty="0">
                <a:latin typeface="Lucida Sans Unicode"/>
                <a:cs typeface="Lucida Sans Unicode"/>
              </a:rPr>
              <a:t>и</a:t>
            </a:r>
            <a:r>
              <a:rPr sz="3800" spc="-315" dirty="0">
                <a:latin typeface="Lucida Sans Unicode"/>
                <a:cs typeface="Lucida Sans Unicode"/>
              </a:rPr>
              <a:t>х</a:t>
            </a:r>
            <a:r>
              <a:rPr sz="3800" spc="-520" dirty="0">
                <a:latin typeface="Lucida Sans Unicode"/>
                <a:cs typeface="Lucida Sans Unicode"/>
              </a:rPr>
              <a:t> </a:t>
            </a:r>
            <a:r>
              <a:rPr sz="3800" spc="-120" dirty="0">
                <a:latin typeface="Lucida Sans Unicode"/>
                <a:cs typeface="Lucida Sans Unicode"/>
              </a:rPr>
              <a:t>с</a:t>
            </a:r>
            <a:r>
              <a:rPr sz="3800" spc="-5" dirty="0">
                <a:latin typeface="Lucida Sans Unicode"/>
                <a:cs typeface="Lucida Sans Unicode"/>
              </a:rPr>
              <a:t>п</a:t>
            </a:r>
            <a:r>
              <a:rPr sz="3800" spc="30" dirty="0">
                <a:latin typeface="Lucida Sans Unicode"/>
                <a:cs typeface="Lucida Sans Unicode"/>
              </a:rPr>
              <a:t>е</a:t>
            </a:r>
            <a:r>
              <a:rPr sz="3800" spc="-130" dirty="0">
                <a:latin typeface="Lucida Sans Unicode"/>
                <a:cs typeface="Lucida Sans Unicode"/>
              </a:rPr>
              <a:t>ц</a:t>
            </a:r>
            <a:r>
              <a:rPr sz="3800" spc="70" dirty="0">
                <a:latin typeface="Lucida Sans Unicode"/>
                <a:cs typeface="Lucida Sans Unicode"/>
              </a:rPr>
              <a:t>и</a:t>
            </a:r>
            <a:r>
              <a:rPr sz="3800" spc="40" dirty="0">
                <a:latin typeface="Lucida Sans Unicode"/>
                <a:cs typeface="Lucida Sans Unicode"/>
              </a:rPr>
              <a:t>а</a:t>
            </a:r>
            <a:r>
              <a:rPr sz="3800" spc="-30" dirty="0">
                <a:latin typeface="Lucida Sans Unicode"/>
                <a:cs typeface="Lucida Sans Unicode"/>
              </a:rPr>
              <a:t>л</a:t>
            </a:r>
            <a:r>
              <a:rPr sz="3800" spc="70" dirty="0">
                <a:latin typeface="Lucida Sans Unicode"/>
                <a:cs typeface="Lucida Sans Unicode"/>
              </a:rPr>
              <a:t>и</a:t>
            </a:r>
            <a:r>
              <a:rPr sz="3800" spc="-120" dirty="0">
                <a:latin typeface="Lucida Sans Unicode"/>
                <a:cs typeface="Lucida Sans Unicode"/>
              </a:rPr>
              <a:t>с</a:t>
            </a:r>
            <a:r>
              <a:rPr sz="3800" spc="-65" dirty="0">
                <a:latin typeface="Lucida Sans Unicode"/>
                <a:cs typeface="Lucida Sans Unicode"/>
              </a:rPr>
              <a:t>т</a:t>
            </a:r>
            <a:r>
              <a:rPr sz="3800" spc="-30" dirty="0">
                <a:latin typeface="Lucida Sans Unicode"/>
                <a:cs typeface="Lucida Sans Unicode"/>
              </a:rPr>
              <a:t>о</a:t>
            </a:r>
            <a:r>
              <a:rPr sz="3800" spc="200" dirty="0">
                <a:latin typeface="Lucida Sans Unicode"/>
                <a:cs typeface="Lucida Sans Unicode"/>
              </a:rPr>
              <a:t>в</a:t>
            </a:r>
            <a:r>
              <a:rPr sz="3800" spc="-520" dirty="0">
                <a:latin typeface="Lucida Sans Unicode"/>
                <a:cs typeface="Lucida Sans Unicode"/>
              </a:rPr>
              <a:t> </a:t>
            </a:r>
            <a:r>
              <a:rPr sz="3800" spc="70" dirty="0">
                <a:latin typeface="Lucida Sans Unicode"/>
                <a:cs typeface="Lucida Sans Unicode"/>
              </a:rPr>
              <a:t>и</a:t>
            </a:r>
            <a:r>
              <a:rPr sz="3800" spc="40" dirty="0">
                <a:latin typeface="Lucida Sans Unicode"/>
                <a:cs typeface="Lucida Sans Unicode"/>
              </a:rPr>
              <a:t>з</a:t>
            </a:r>
            <a:r>
              <a:rPr sz="3800" spc="-520" dirty="0">
                <a:latin typeface="Lucida Sans Unicode"/>
                <a:cs typeface="Lucida Sans Unicode"/>
              </a:rPr>
              <a:t> </a:t>
            </a:r>
            <a:r>
              <a:rPr sz="3800" spc="-220" dirty="0">
                <a:latin typeface="Lucida Sans Unicode"/>
                <a:cs typeface="Lucida Sans Unicode"/>
              </a:rPr>
              <a:t>С</a:t>
            </a:r>
            <a:r>
              <a:rPr sz="3800" spc="-5" dirty="0">
                <a:latin typeface="Lucida Sans Unicode"/>
                <a:cs typeface="Lucida Sans Unicode"/>
              </a:rPr>
              <a:t>П</a:t>
            </a:r>
            <a:r>
              <a:rPr sz="3800" spc="110" dirty="0">
                <a:latin typeface="Lucida Sans Unicode"/>
                <a:cs typeface="Lucida Sans Unicode"/>
              </a:rPr>
              <a:t>И</a:t>
            </a:r>
            <a:r>
              <a:rPr sz="3800" spc="-265" dirty="0">
                <a:latin typeface="Lucida Sans Unicode"/>
                <a:cs typeface="Lucida Sans Unicode"/>
              </a:rPr>
              <a:t>Д</a:t>
            </a:r>
            <a:r>
              <a:rPr sz="3800" spc="-55" dirty="0">
                <a:latin typeface="Trebuchet MS"/>
                <a:cs typeface="Trebuchet MS"/>
              </a:rPr>
              <a:t>-</a:t>
            </a:r>
            <a:r>
              <a:rPr sz="3800" spc="-130" dirty="0">
                <a:latin typeface="Lucida Sans Unicode"/>
                <a:cs typeface="Lucida Sans Unicode"/>
              </a:rPr>
              <a:t>ц</a:t>
            </a:r>
            <a:r>
              <a:rPr sz="3800" spc="30" dirty="0">
                <a:latin typeface="Lucida Sans Unicode"/>
                <a:cs typeface="Lucida Sans Unicode"/>
              </a:rPr>
              <a:t>е</a:t>
            </a:r>
            <a:r>
              <a:rPr sz="3800" spc="45" dirty="0">
                <a:latin typeface="Lucida Sans Unicode"/>
                <a:cs typeface="Lucida Sans Unicode"/>
              </a:rPr>
              <a:t>н</a:t>
            </a:r>
            <a:r>
              <a:rPr sz="3800" spc="-65" dirty="0">
                <a:latin typeface="Lucida Sans Unicode"/>
                <a:cs typeface="Lucida Sans Unicode"/>
              </a:rPr>
              <a:t>т</a:t>
            </a:r>
            <a:r>
              <a:rPr sz="3800" spc="-50" dirty="0">
                <a:latin typeface="Lucida Sans Unicode"/>
                <a:cs typeface="Lucida Sans Unicode"/>
              </a:rPr>
              <a:t>р</a:t>
            </a:r>
            <a:r>
              <a:rPr sz="3800" spc="-30" dirty="0">
                <a:latin typeface="Lucida Sans Unicode"/>
                <a:cs typeface="Lucida Sans Unicode"/>
              </a:rPr>
              <a:t>о</a:t>
            </a:r>
            <a:r>
              <a:rPr sz="3800" spc="200" dirty="0">
                <a:latin typeface="Lucida Sans Unicode"/>
                <a:cs typeface="Lucida Sans Unicode"/>
              </a:rPr>
              <a:t>в</a:t>
            </a:r>
            <a:r>
              <a:rPr sz="3800" spc="-400" dirty="0">
                <a:latin typeface="Trebuchet MS"/>
                <a:cs typeface="Trebuchet MS"/>
              </a:rPr>
              <a:t>,</a:t>
            </a:r>
            <a:endParaRPr sz="3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99"/>
              </a:lnSpc>
              <a:spcBef>
                <a:spcPts val="95"/>
              </a:spcBef>
              <a:tabLst>
                <a:tab pos="965200" algn="l"/>
                <a:tab pos="3977640" algn="l"/>
                <a:tab pos="6795134" algn="l"/>
                <a:tab pos="7451090" algn="l"/>
              </a:tabLst>
            </a:pPr>
            <a:r>
              <a:rPr spc="110" dirty="0">
                <a:latin typeface="Trebuchet MS"/>
                <a:cs typeface="Trebuchet MS"/>
              </a:rPr>
              <a:t>2</a:t>
            </a:r>
            <a:r>
              <a:rPr spc="65" dirty="0">
                <a:latin typeface="Trebuchet MS"/>
                <a:cs typeface="Trebuchet MS"/>
              </a:rPr>
              <a:t>5	</a:t>
            </a:r>
            <a:r>
              <a:rPr spc="-229" dirty="0"/>
              <a:t>г</a:t>
            </a:r>
            <a:r>
              <a:rPr spc="-30" dirty="0"/>
              <a:t>л</a:t>
            </a:r>
            <a:r>
              <a:rPr spc="-55" dirty="0"/>
              <a:t>у</a:t>
            </a:r>
            <a:r>
              <a:rPr spc="15" dirty="0"/>
              <a:t>б</a:t>
            </a:r>
            <a:r>
              <a:rPr spc="70" dirty="0"/>
              <a:t>и</a:t>
            </a:r>
            <a:r>
              <a:rPr spc="45" dirty="0"/>
              <a:t>нн</a:t>
            </a:r>
            <a:r>
              <a:rPr spc="215" dirty="0"/>
              <a:t>ы</a:t>
            </a:r>
            <a:r>
              <a:rPr spc="-315" dirty="0"/>
              <a:t>х	</a:t>
            </a:r>
            <a:r>
              <a:rPr spc="70" dirty="0"/>
              <a:t>и</a:t>
            </a:r>
            <a:r>
              <a:rPr spc="45" dirty="0"/>
              <a:t>н</a:t>
            </a:r>
            <a:r>
              <a:rPr spc="-65" dirty="0"/>
              <a:t>т</a:t>
            </a:r>
            <a:r>
              <a:rPr spc="30" dirty="0"/>
              <a:t>е</a:t>
            </a:r>
            <a:r>
              <a:rPr spc="-50" dirty="0"/>
              <a:t>р</a:t>
            </a:r>
            <a:r>
              <a:rPr spc="200" dirty="0"/>
              <a:t>в</a:t>
            </a:r>
            <a:r>
              <a:rPr spc="340" dirty="0"/>
              <a:t>ь</a:t>
            </a:r>
            <a:r>
              <a:rPr spc="95" dirty="0"/>
              <a:t>ю	</a:t>
            </a:r>
            <a:r>
              <a:rPr spc="-120" dirty="0"/>
              <a:t>с	</a:t>
            </a:r>
            <a:r>
              <a:rPr spc="-65" dirty="0"/>
              <a:t>т</a:t>
            </a:r>
            <a:r>
              <a:rPr spc="-50" dirty="0"/>
              <a:t>р</a:t>
            </a:r>
            <a:r>
              <a:rPr spc="40" dirty="0"/>
              <a:t>а</a:t>
            </a:r>
            <a:r>
              <a:rPr spc="45" dirty="0"/>
              <a:t>н</a:t>
            </a:r>
            <a:r>
              <a:rPr spc="-120" dirty="0"/>
              <a:t>с</a:t>
            </a:r>
            <a:r>
              <a:rPr spc="-229" dirty="0"/>
              <a:t>г</a:t>
            </a:r>
            <a:r>
              <a:rPr spc="30" dirty="0"/>
              <a:t>е</a:t>
            </a:r>
            <a:r>
              <a:rPr spc="45" dirty="0"/>
              <a:t>н</a:t>
            </a:r>
            <a:r>
              <a:rPr spc="-340" dirty="0"/>
              <a:t>д</a:t>
            </a:r>
            <a:r>
              <a:rPr spc="30" dirty="0"/>
              <a:t>е</a:t>
            </a:r>
            <a:r>
              <a:rPr spc="-50" dirty="0"/>
              <a:t>р</a:t>
            </a:r>
            <a:r>
              <a:rPr spc="45" dirty="0"/>
              <a:t>н</a:t>
            </a:r>
            <a:r>
              <a:rPr spc="215" dirty="0"/>
              <a:t>ы</a:t>
            </a:r>
            <a:r>
              <a:rPr spc="85" dirty="0"/>
              <a:t>м</a:t>
            </a:r>
            <a:r>
              <a:rPr spc="45" dirty="0"/>
              <a:t>и  </a:t>
            </a:r>
            <a:r>
              <a:rPr spc="-100" dirty="0"/>
              <a:t>субгрупп</a:t>
            </a:r>
            <a:r>
              <a:rPr spc="-100" dirty="0">
                <a:latin typeface="Trebuchet MS"/>
                <a:cs typeface="Trebuchet MS"/>
              </a:rPr>
              <a:t>:</a:t>
            </a:r>
          </a:p>
          <a:p>
            <a:pPr marL="835660">
              <a:lnSpc>
                <a:spcPct val="100000"/>
              </a:lnSpc>
              <a:spcBef>
                <a:spcPts val="765"/>
              </a:spcBef>
            </a:pPr>
            <a:r>
              <a:rPr spc="-65" dirty="0"/>
              <a:t>т</a:t>
            </a:r>
            <a:r>
              <a:rPr spc="-50" dirty="0"/>
              <a:t>р</a:t>
            </a:r>
            <a:r>
              <a:rPr spc="40" dirty="0"/>
              <a:t>а</a:t>
            </a:r>
            <a:r>
              <a:rPr spc="45" dirty="0"/>
              <a:t>н</a:t>
            </a:r>
            <a:r>
              <a:rPr spc="-120" dirty="0"/>
              <a:t>с</a:t>
            </a:r>
            <a:r>
              <a:rPr spc="85" dirty="0"/>
              <a:t>м</a:t>
            </a:r>
            <a:r>
              <a:rPr spc="40" dirty="0"/>
              <a:t>а</a:t>
            </a:r>
            <a:r>
              <a:rPr spc="-120" dirty="0"/>
              <a:t>с</a:t>
            </a:r>
            <a:r>
              <a:rPr spc="-25" dirty="0"/>
              <a:t>к</a:t>
            </a:r>
            <a:r>
              <a:rPr spc="-55" dirty="0"/>
              <a:t>у</a:t>
            </a:r>
            <a:r>
              <a:rPr spc="-30" dirty="0"/>
              <a:t>л</a:t>
            </a:r>
            <a:r>
              <a:rPr spc="70" dirty="0"/>
              <a:t>и</a:t>
            </a:r>
            <a:r>
              <a:rPr spc="45" dirty="0"/>
              <a:t>нн</a:t>
            </a:r>
            <a:r>
              <a:rPr spc="215" dirty="0"/>
              <a:t>ы</a:t>
            </a:r>
            <a:r>
              <a:rPr spc="30" dirty="0"/>
              <a:t>е</a:t>
            </a:r>
            <a:r>
              <a:rPr spc="-520" dirty="0"/>
              <a:t> </a:t>
            </a:r>
            <a:r>
              <a:rPr spc="-30" dirty="0"/>
              <a:t>л</a:t>
            </a:r>
            <a:r>
              <a:rPr spc="95" dirty="0"/>
              <a:t>ю</a:t>
            </a:r>
            <a:r>
              <a:rPr spc="-340" dirty="0"/>
              <a:t>д</a:t>
            </a:r>
            <a:r>
              <a:rPr spc="70" dirty="0"/>
              <a:t>и</a:t>
            </a:r>
            <a:r>
              <a:rPr spc="-400" dirty="0">
                <a:latin typeface="Trebuchet MS"/>
                <a:cs typeface="Trebuchet MS"/>
              </a:rPr>
              <a:t>,</a:t>
            </a:r>
          </a:p>
          <a:p>
            <a:pPr marL="835660" marR="1177925">
              <a:lnSpc>
                <a:spcPts val="5320"/>
              </a:lnSpc>
              <a:spcBef>
                <a:spcPts val="310"/>
              </a:spcBef>
            </a:pPr>
            <a:r>
              <a:rPr spc="85" dirty="0"/>
              <a:t>м</a:t>
            </a:r>
            <a:r>
              <a:rPr spc="-30" dirty="0"/>
              <a:t>оло</a:t>
            </a:r>
            <a:r>
              <a:rPr spc="-340" dirty="0"/>
              <a:t>д</a:t>
            </a:r>
            <a:r>
              <a:rPr spc="215" dirty="0"/>
              <a:t>ы</a:t>
            </a:r>
            <a:r>
              <a:rPr spc="30" dirty="0"/>
              <a:t>е</a:t>
            </a:r>
            <a:r>
              <a:rPr spc="-520" dirty="0"/>
              <a:t> </a:t>
            </a:r>
            <a:r>
              <a:rPr spc="-65" dirty="0"/>
              <a:t>т</a:t>
            </a:r>
            <a:r>
              <a:rPr spc="-50" dirty="0"/>
              <a:t>р</a:t>
            </a:r>
            <a:r>
              <a:rPr spc="40" dirty="0"/>
              <a:t>а</a:t>
            </a:r>
            <a:r>
              <a:rPr spc="45" dirty="0"/>
              <a:t>н</a:t>
            </a:r>
            <a:r>
              <a:rPr spc="-120" dirty="0"/>
              <a:t>с</a:t>
            </a:r>
            <a:r>
              <a:rPr spc="-229" dirty="0"/>
              <a:t>г</a:t>
            </a:r>
            <a:r>
              <a:rPr spc="30" dirty="0"/>
              <a:t>е</a:t>
            </a:r>
            <a:r>
              <a:rPr spc="45" dirty="0"/>
              <a:t>н</a:t>
            </a:r>
            <a:r>
              <a:rPr spc="-340" dirty="0"/>
              <a:t>д</a:t>
            </a:r>
            <a:r>
              <a:rPr spc="30" dirty="0"/>
              <a:t>е</a:t>
            </a:r>
            <a:r>
              <a:rPr spc="-50" dirty="0"/>
              <a:t>р</a:t>
            </a:r>
            <a:r>
              <a:rPr spc="45" dirty="0"/>
              <a:t>н</a:t>
            </a:r>
            <a:r>
              <a:rPr spc="215" dirty="0"/>
              <a:t>ы</a:t>
            </a:r>
            <a:r>
              <a:rPr spc="30" dirty="0"/>
              <a:t>е</a:t>
            </a:r>
            <a:r>
              <a:rPr spc="-520" dirty="0"/>
              <a:t> </a:t>
            </a:r>
            <a:r>
              <a:rPr spc="-30" dirty="0"/>
              <a:t>л</a:t>
            </a:r>
            <a:r>
              <a:rPr spc="95" dirty="0"/>
              <a:t>ю</a:t>
            </a:r>
            <a:r>
              <a:rPr spc="-340" dirty="0"/>
              <a:t>д</a:t>
            </a:r>
            <a:r>
              <a:rPr spc="70" dirty="0"/>
              <a:t>и</a:t>
            </a:r>
            <a:r>
              <a:rPr spc="-520" dirty="0"/>
              <a:t> </a:t>
            </a:r>
            <a:r>
              <a:rPr spc="-375" dirty="0">
                <a:latin typeface="Trebuchet MS"/>
                <a:cs typeface="Trebuchet MS"/>
              </a:rPr>
              <a:t>1</a:t>
            </a:r>
            <a:r>
              <a:rPr spc="335" dirty="0">
                <a:latin typeface="Trebuchet MS"/>
                <a:cs typeface="Trebuchet MS"/>
              </a:rPr>
              <a:t>8</a:t>
            </a:r>
            <a:r>
              <a:rPr spc="-55" dirty="0">
                <a:latin typeface="Trebuchet MS"/>
                <a:cs typeface="Trebuchet MS"/>
              </a:rPr>
              <a:t>-</a:t>
            </a:r>
            <a:r>
              <a:rPr spc="110" dirty="0">
                <a:latin typeface="Trebuchet MS"/>
                <a:cs typeface="Trebuchet MS"/>
              </a:rPr>
              <a:t>2</a:t>
            </a:r>
            <a:r>
              <a:rPr spc="-375" dirty="0">
                <a:latin typeface="Trebuchet MS"/>
                <a:cs typeface="Trebuchet MS"/>
              </a:rPr>
              <a:t>1</a:t>
            </a:r>
            <a:r>
              <a:rPr spc="-459" dirty="0">
                <a:latin typeface="Trebuchet MS"/>
                <a:cs typeface="Trebuchet MS"/>
              </a:rPr>
              <a:t> </a:t>
            </a:r>
            <a:r>
              <a:rPr spc="-30" dirty="0"/>
              <a:t>л</a:t>
            </a:r>
            <a:r>
              <a:rPr spc="30" dirty="0"/>
              <a:t>е</a:t>
            </a:r>
            <a:r>
              <a:rPr spc="-65" dirty="0"/>
              <a:t>т</a:t>
            </a:r>
            <a:r>
              <a:rPr spc="-350" dirty="0">
                <a:latin typeface="Trebuchet MS"/>
                <a:cs typeface="Trebuchet MS"/>
              </a:rPr>
              <a:t>,  </a:t>
            </a:r>
            <a:r>
              <a:rPr spc="-65" dirty="0"/>
              <a:t>т</a:t>
            </a:r>
            <a:r>
              <a:rPr spc="-50" dirty="0"/>
              <a:t>р</a:t>
            </a:r>
            <a:r>
              <a:rPr spc="40" dirty="0"/>
              <a:t>а</a:t>
            </a:r>
            <a:r>
              <a:rPr spc="45" dirty="0"/>
              <a:t>н</a:t>
            </a:r>
            <a:r>
              <a:rPr spc="-120" dirty="0"/>
              <a:t>с</a:t>
            </a:r>
            <a:r>
              <a:rPr spc="-229" dirty="0"/>
              <a:t>г</a:t>
            </a:r>
            <a:r>
              <a:rPr spc="30" dirty="0"/>
              <a:t>е</a:t>
            </a:r>
            <a:r>
              <a:rPr spc="45" dirty="0"/>
              <a:t>н</a:t>
            </a:r>
            <a:r>
              <a:rPr spc="-340" dirty="0"/>
              <a:t>д</a:t>
            </a:r>
            <a:r>
              <a:rPr spc="30" dirty="0"/>
              <a:t>е</a:t>
            </a:r>
            <a:r>
              <a:rPr spc="-50" dirty="0"/>
              <a:t>р</a:t>
            </a:r>
            <a:r>
              <a:rPr spc="45" dirty="0"/>
              <a:t>н</a:t>
            </a:r>
            <a:r>
              <a:rPr spc="215" dirty="0"/>
              <a:t>ы</a:t>
            </a:r>
            <a:r>
              <a:rPr spc="30" dirty="0"/>
              <a:t>е</a:t>
            </a:r>
            <a:r>
              <a:rPr spc="-520" dirty="0"/>
              <a:t> </a:t>
            </a:r>
            <a:r>
              <a:rPr spc="-30" dirty="0"/>
              <a:t>л</a:t>
            </a:r>
            <a:r>
              <a:rPr spc="95" dirty="0"/>
              <a:t>ю</a:t>
            </a:r>
            <a:r>
              <a:rPr spc="-340" dirty="0"/>
              <a:t>д</a:t>
            </a:r>
            <a:r>
              <a:rPr spc="70" dirty="0"/>
              <a:t>и</a:t>
            </a:r>
            <a:r>
              <a:rPr spc="-520" dirty="0"/>
              <a:t> </a:t>
            </a:r>
            <a:r>
              <a:rPr spc="30" dirty="0"/>
              <a:t>Л</a:t>
            </a:r>
            <a:r>
              <a:rPr spc="150" dirty="0"/>
              <a:t>Ж</a:t>
            </a:r>
            <a:r>
              <a:rPr spc="290" dirty="0"/>
              <a:t>В</a:t>
            </a:r>
            <a:r>
              <a:rPr spc="-400" dirty="0">
                <a:latin typeface="Trebuchet MS"/>
                <a:cs typeface="Trebuchet MS"/>
              </a:rPr>
              <a:t>,</a:t>
            </a:r>
          </a:p>
          <a:p>
            <a:pPr marL="835660" marR="4227830">
              <a:lnSpc>
                <a:spcPts val="5330"/>
              </a:lnSpc>
            </a:pPr>
            <a:r>
              <a:rPr spc="-5" dirty="0"/>
              <a:t>транс</a:t>
            </a:r>
            <a:r>
              <a:rPr spc="-5" dirty="0">
                <a:latin typeface="Trebuchet MS"/>
                <a:cs typeface="Trebuchet MS"/>
              </a:rPr>
              <a:t>*</a:t>
            </a:r>
            <a:r>
              <a:rPr spc="-5" dirty="0"/>
              <a:t>секс</a:t>
            </a:r>
            <a:r>
              <a:rPr spc="-5" dirty="0">
                <a:latin typeface="Trebuchet MS"/>
                <a:cs typeface="Trebuchet MS"/>
              </a:rPr>
              <a:t>-</a:t>
            </a:r>
            <a:r>
              <a:rPr spc="-5" dirty="0"/>
              <a:t>работницы</a:t>
            </a:r>
            <a:r>
              <a:rPr spc="-5" dirty="0">
                <a:latin typeface="Trebuchet MS"/>
                <a:cs typeface="Trebuchet MS"/>
              </a:rPr>
              <a:t>, </a:t>
            </a:r>
            <a:r>
              <a:rPr dirty="0">
                <a:latin typeface="Trebuchet MS"/>
                <a:cs typeface="Trebuchet MS"/>
              </a:rPr>
              <a:t> </a:t>
            </a:r>
            <a:r>
              <a:rPr spc="-65" dirty="0"/>
              <a:t>т</a:t>
            </a:r>
            <a:r>
              <a:rPr spc="-50" dirty="0"/>
              <a:t>р</a:t>
            </a:r>
            <a:r>
              <a:rPr spc="40" dirty="0"/>
              <a:t>а</a:t>
            </a:r>
            <a:r>
              <a:rPr spc="45" dirty="0"/>
              <a:t>н</a:t>
            </a:r>
            <a:r>
              <a:rPr spc="-120" dirty="0"/>
              <a:t>с</a:t>
            </a:r>
            <a:r>
              <a:rPr spc="620" dirty="0">
                <a:latin typeface="Trebuchet MS"/>
                <a:cs typeface="Trebuchet MS"/>
              </a:rPr>
              <a:t>*</a:t>
            </a:r>
            <a:r>
              <a:rPr spc="-120" dirty="0"/>
              <a:t>с</a:t>
            </a:r>
            <a:r>
              <a:rPr spc="30" dirty="0"/>
              <a:t>е</a:t>
            </a:r>
            <a:r>
              <a:rPr spc="-25" dirty="0"/>
              <a:t>к</a:t>
            </a:r>
            <a:r>
              <a:rPr spc="-120" dirty="0"/>
              <a:t>с</a:t>
            </a:r>
            <a:r>
              <a:rPr spc="-55" dirty="0">
                <a:latin typeface="Trebuchet MS"/>
                <a:cs typeface="Trebuchet MS"/>
              </a:rPr>
              <a:t>-</a:t>
            </a:r>
            <a:r>
              <a:rPr spc="-50" dirty="0"/>
              <a:t>р</a:t>
            </a:r>
            <a:r>
              <a:rPr spc="40" dirty="0"/>
              <a:t>а</a:t>
            </a:r>
            <a:r>
              <a:rPr spc="15" dirty="0"/>
              <a:t>б</a:t>
            </a:r>
            <a:r>
              <a:rPr spc="-30" dirty="0"/>
              <a:t>о</a:t>
            </a:r>
            <a:r>
              <a:rPr spc="-65" dirty="0"/>
              <a:t>т</a:t>
            </a:r>
            <a:r>
              <a:rPr spc="45" dirty="0"/>
              <a:t>н</a:t>
            </a:r>
            <a:r>
              <a:rPr spc="70" dirty="0"/>
              <a:t>и</a:t>
            </a:r>
            <a:r>
              <a:rPr spc="-130" dirty="0"/>
              <a:t>ц</a:t>
            </a:r>
            <a:r>
              <a:rPr spc="215" dirty="0"/>
              <a:t>ы</a:t>
            </a:r>
            <a:r>
              <a:rPr spc="-520" dirty="0"/>
              <a:t> </a:t>
            </a:r>
            <a:r>
              <a:rPr spc="30" dirty="0"/>
              <a:t>Л</a:t>
            </a:r>
            <a:r>
              <a:rPr spc="150" dirty="0"/>
              <a:t>Ж</a:t>
            </a:r>
            <a:r>
              <a:rPr spc="290" dirty="0"/>
              <a:t>В</a:t>
            </a:r>
            <a:r>
              <a:rPr spc="-385" dirty="0">
                <a:latin typeface="Trebuchet MS"/>
                <a:cs typeface="Trebuchet MS"/>
              </a:rPr>
              <a:t>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2663185" y="4026398"/>
            <a:ext cx="2925445" cy="6070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2363470" algn="l"/>
              </a:tabLst>
            </a:pPr>
            <a:r>
              <a:rPr sz="3800" spc="-30" dirty="0">
                <a:latin typeface="Lucida Sans Unicode"/>
                <a:cs typeface="Lucida Sans Unicode"/>
              </a:rPr>
              <a:t>л</a:t>
            </a:r>
            <a:r>
              <a:rPr sz="3800" spc="95" dirty="0">
                <a:latin typeface="Lucida Sans Unicode"/>
                <a:cs typeface="Lucida Sans Unicode"/>
              </a:rPr>
              <a:t>ю</a:t>
            </a:r>
            <a:r>
              <a:rPr sz="3800" spc="-340" dirty="0">
                <a:latin typeface="Lucida Sans Unicode"/>
                <a:cs typeface="Lucida Sans Unicode"/>
              </a:rPr>
              <a:t>д</a:t>
            </a:r>
            <a:r>
              <a:rPr sz="3800" spc="340" dirty="0">
                <a:latin typeface="Lucida Sans Unicode"/>
                <a:cs typeface="Lucida Sans Unicode"/>
              </a:rPr>
              <a:t>ь</a:t>
            </a:r>
            <a:r>
              <a:rPr sz="3800" spc="85" dirty="0">
                <a:latin typeface="Lucida Sans Unicode"/>
                <a:cs typeface="Lucida Sans Unicode"/>
              </a:rPr>
              <a:t>м</a:t>
            </a:r>
            <a:r>
              <a:rPr sz="3800" spc="70" dirty="0">
                <a:latin typeface="Lucida Sans Unicode"/>
                <a:cs typeface="Lucida Sans Unicode"/>
              </a:rPr>
              <a:t>и	и</a:t>
            </a:r>
            <a:r>
              <a:rPr sz="3800" spc="40" dirty="0">
                <a:latin typeface="Lucida Sans Unicode"/>
                <a:cs typeface="Lucida Sans Unicode"/>
              </a:rPr>
              <a:t>з</a:t>
            </a:r>
            <a:endParaRPr sz="3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543496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265" dirty="0">
                <a:solidFill>
                  <a:srgbClr val="000000"/>
                </a:solidFill>
                <a:latin typeface="Trebuchet MS"/>
                <a:cs typeface="Trebuchet MS"/>
              </a:rPr>
              <a:t>Содержание</a:t>
            </a:r>
            <a:endParaRPr sz="695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49" y="1972614"/>
            <a:ext cx="142875" cy="1428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49" y="5287314"/>
            <a:ext cx="142875" cy="14287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49" y="6392214"/>
            <a:ext cx="142875" cy="14287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49" y="6944664"/>
            <a:ext cx="142875" cy="14287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92397" y="1706549"/>
            <a:ext cx="17755235" cy="8312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7350" marR="5080">
              <a:lnSpc>
                <a:spcPct val="115100"/>
              </a:lnSpc>
              <a:spcBef>
                <a:spcPts val="100"/>
              </a:spcBef>
            </a:pPr>
            <a:r>
              <a:rPr sz="3150" b="1" spc="170" dirty="0">
                <a:latin typeface="Trebuchet MS"/>
                <a:cs typeface="Trebuchet MS"/>
              </a:rPr>
              <a:t>Социально-экономическое</a:t>
            </a:r>
            <a:r>
              <a:rPr sz="3150" b="1" spc="320" dirty="0">
                <a:latin typeface="Trebuchet MS"/>
                <a:cs typeface="Trebuchet MS"/>
              </a:rPr>
              <a:t> </a:t>
            </a:r>
            <a:r>
              <a:rPr sz="3150" b="1" spc="180" dirty="0">
                <a:latin typeface="Trebuchet MS"/>
                <a:cs typeface="Trebuchet MS"/>
              </a:rPr>
              <a:t>положение</a:t>
            </a:r>
            <a:r>
              <a:rPr sz="3150" b="1" spc="380" dirty="0">
                <a:latin typeface="Trebuchet MS"/>
                <a:cs typeface="Trebuchet MS"/>
              </a:rPr>
              <a:t> </a:t>
            </a:r>
            <a:r>
              <a:rPr sz="3150" b="1" spc="140" dirty="0">
                <a:latin typeface="Trebuchet MS"/>
                <a:cs typeface="Trebuchet MS"/>
              </a:rPr>
              <a:t>трансгендерных</a:t>
            </a:r>
            <a:r>
              <a:rPr sz="3150" b="1" spc="380" dirty="0">
                <a:latin typeface="Trebuchet MS"/>
                <a:cs typeface="Trebuchet MS"/>
              </a:rPr>
              <a:t> </a:t>
            </a:r>
            <a:r>
              <a:rPr sz="3150" b="1" spc="204" dirty="0">
                <a:latin typeface="Trebuchet MS"/>
                <a:cs typeface="Trebuchet MS"/>
              </a:rPr>
              <a:t>людей</a:t>
            </a:r>
            <a:r>
              <a:rPr sz="3150" b="1" spc="380" dirty="0">
                <a:latin typeface="Trebuchet MS"/>
                <a:cs typeface="Trebuchet MS"/>
              </a:rPr>
              <a:t> </a:t>
            </a:r>
            <a:r>
              <a:rPr sz="3150" b="1" spc="260" dirty="0">
                <a:latin typeface="Trebuchet MS"/>
                <a:cs typeface="Trebuchet MS"/>
              </a:rPr>
              <a:t>в</a:t>
            </a:r>
            <a:r>
              <a:rPr sz="3150" b="1" spc="380" dirty="0">
                <a:latin typeface="Trebuchet MS"/>
                <a:cs typeface="Trebuchet MS"/>
              </a:rPr>
              <a:t> </a:t>
            </a:r>
            <a:r>
              <a:rPr sz="3150" b="1" spc="150" dirty="0">
                <a:latin typeface="Trebuchet MS"/>
                <a:cs typeface="Trebuchet MS"/>
              </a:rPr>
              <a:t>Казахстане</a:t>
            </a:r>
            <a:r>
              <a:rPr sz="3150" b="1" spc="380" dirty="0">
                <a:latin typeface="Trebuchet MS"/>
                <a:cs typeface="Trebuchet MS"/>
              </a:rPr>
              <a:t> </a:t>
            </a:r>
            <a:r>
              <a:rPr sz="3150" b="1" spc="225" dirty="0">
                <a:latin typeface="Trebuchet MS"/>
                <a:cs typeface="Trebuchet MS"/>
              </a:rPr>
              <a:t>как </a:t>
            </a:r>
            <a:r>
              <a:rPr sz="3150" b="1" spc="-930" dirty="0">
                <a:latin typeface="Trebuchet MS"/>
                <a:cs typeface="Trebuchet MS"/>
              </a:rPr>
              <a:t> </a:t>
            </a:r>
            <a:r>
              <a:rPr sz="3150" b="1" spc="170" dirty="0">
                <a:latin typeface="Trebuchet MS"/>
                <a:cs typeface="Trebuchet MS"/>
              </a:rPr>
              <a:t>фактор</a:t>
            </a:r>
            <a:r>
              <a:rPr sz="3150" b="1" spc="-135" dirty="0">
                <a:latin typeface="Trebuchet MS"/>
                <a:cs typeface="Trebuchet MS"/>
              </a:rPr>
              <a:t> </a:t>
            </a:r>
            <a:r>
              <a:rPr sz="3150" b="1" spc="215" dirty="0">
                <a:latin typeface="Trebuchet MS"/>
                <a:cs typeface="Trebuchet MS"/>
              </a:rPr>
              <a:t>уязвимости</a:t>
            </a:r>
            <a:r>
              <a:rPr sz="3150" b="1" spc="-135" dirty="0">
                <a:latin typeface="Trebuchet MS"/>
                <a:cs typeface="Trebuchet MS"/>
              </a:rPr>
              <a:t> </a:t>
            </a:r>
            <a:r>
              <a:rPr sz="3150" b="1" spc="229" dirty="0">
                <a:latin typeface="Trebuchet MS"/>
                <a:cs typeface="Trebuchet MS"/>
              </a:rPr>
              <a:t>к</a:t>
            </a:r>
            <a:r>
              <a:rPr sz="3150" b="1" spc="-135" dirty="0">
                <a:latin typeface="Trebuchet MS"/>
                <a:cs typeface="Trebuchet MS"/>
              </a:rPr>
              <a:t> </a:t>
            </a:r>
            <a:r>
              <a:rPr sz="3150" b="1" spc="305" dirty="0">
                <a:latin typeface="Trebuchet MS"/>
                <a:cs typeface="Trebuchet MS"/>
              </a:rPr>
              <a:t>ВИЧ</a:t>
            </a:r>
            <a:r>
              <a:rPr sz="3150" b="1" spc="-135" dirty="0">
                <a:latin typeface="Trebuchet MS"/>
                <a:cs typeface="Trebuchet MS"/>
              </a:rPr>
              <a:t> </a:t>
            </a:r>
            <a:r>
              <a:rPr sz="3150" b="1" spc="165" dirty="0">
                <a:latin typeface="Trebuchet MS"/>
                <a:cs typeface="Trebuchet MS"/>
              </a:rPr>
              <a:t>(кабинетная</a:t>
            </a:r>
            <a:r>
              <a:rPr sz="3150" b="1" spc="-135" dirty="0">
                <a:latin typeface="Trebuchet MS"/>
                <a:cs typeface="Trebuchet MS"/>
              </a:rPr>
              <a:t> </a:t>
            </a:r>
            <a:r>
              <a:rPr sz="3150" b="1" spc="185" dirty="0">
                <a:latin typeface="Trebuchet MS"/>
                <a:cs typeface="Trebuchet MS"/>
              </a:rPr>
              <a:t>часть</a:t>
            </a:r>
            <a:r>
              <a:rPr sz="3150" b="1" spc="-130" dirty="0">
                <a:latin typeface="Trebuchet MS"/>
                <a:cs typeface="Trebuchet MS"/>
              </a:rPr>
              <a:t> </a:t>
            </a:r>
            <a:r>
              <a:rPr sz="3150" b="1" spc="114" dirty="0">
                <a:latin typeface="Trebuchet MS"/>
                <a:cs typeface="Trebuchet MS"/>
              </a:rPr>
              <a:t>исследования):</a:t>
            </a:r>
            <a:endParaRPr sz="3150">
              <a:latin typeface="Trebuchet MS"/>
              <a:cs typeface="Trebuchet MS"/>
            </a:endParaRPr>
          </a:p>
          <a:p>
            <a:pPr marL="387350" marR="8255" indent="-375285">
              <a:lnSpc>
                <a:spcPct val="115100"/>
              </a:lnSpc>
              <a:buAutoNum type="arabicPeriod"/>
              <a:tabLst>
                <a:tab pos="387985" algn="l"/>
                <a:tab pos="3466465" algn="l"/>
                <a:tab pos="5779770" algn="l"/>
                <a:tab pos="7966709" algn="l"/>
                <a:tab pos="10435590" algn="l"/>
                <a:tab pos="11280140" algn="l"/>
                <a:tab pos="12945745" algn="l"/>
                <a:tab pos="13521690" algn="l"/>
                <a:tab pos="17485360" algn="l"/>
              </a:tabLst>
            </a:pPr>
            <a:r>
              <a:rPr sz="3150" spc="170" dirty="0">
                <a:latin typeface="Trebuchet MS"/>
                <a:cs typeface="Trebuchet MS"/>
              </a:rPr>
              <a:t>нормативные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75" dirty="0">
                <a:latin typeface="Trebuchet MS"/>
                <a:cs typeface="Trebuchet MS"/>
              </a:rPr>
              <a:t>правовые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00" dirty="0">
                <a:latin typeface="Trebuchet MS"/>
                <a:cs typeface="Trebuchet MS"/>
              </a:rPr>
              <a:t>барьеры,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80" dirty="0">
                <a:latin typeface="Trebuchet MS"/>
                <a:cs typeface="Trebuchet MS"/>
              </a:rPr>
              <a:t>влияющие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85" dirty="0">
                <a:latin typeface="Trebuchet MS"/>
                <a:cs typeface="Trebuchet MS"/>
              </a:rPr>
              <a:t>на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70" dirty="0">
                <a:latin typeface="Trebuchet MS"/>
                <a:cs typeface="Trebuchet MS"/>
              </a:rPr>
              <a:t>доступ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5" dirty="0">
                <a:latin typeface="Trebuchet MS"/>
                <a:cs typeface="Trebuchet MS"/>
              </a:rPr>
              <a:t>к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55" dirty="0">
                <a:latin typeface="Trebuchet MS"/>
                <a:cs typeface="Trebuchet MS"/>
              </a:rPr>
              <a:t>здравоохранению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30" dirty="0">
                <a:latin typeface="Trebuchet MS"/>
                <a:cs typeface="Trebuchet MS"/>
              </a:rPr>
              <a:t>и  </a:t>
            </a:r>
            <a:r>
              <a:rPr sz="3150" spc="145" dirty="0">
                <a:latin typeface="Trebuchet MS"/>
                <a:cs typeface="Trebuchet MS"/>
              </a:rPr>
              <a:t>социальное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30" dirty="0">
                <a:latin typeface="Trebuchet MS"/>
                <a:cs typeface="Trebuchet MS"/>
              </a:rPr>
              <a:t>положение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05" dirty="0">
                <a:latin typeface="Trebuchet MS"/>
                <a:cs typeface="Trebuchet MS"/>
              </a:rPr>
              <a:t>трансгендерных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14" dirty="0">
                <a:latin typeface="Trebuchet MS"/>
                <a:cs typeface="Trebuchet MS"/>
              </a:rPr>
              <a:t>людей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65" dirty="0">
                <a:latin typeface="Trebuchet MS"/>
                <a:cs typeface="Trebuchet MS"/>
              </a:rPr>
              <a:t>в</a:t>
            </a:r>
            <a:r>
              <a:rPr sz="3150" spc="-130" dirty="0">
                <a:latin typeface="Trebuchet MS"/>
                <a:cs typeface="Trebuchet MS"/>
              </a:rPr>
              <a:t> </a:t>
            </a:r>
            <a:r>
              <a:rPr sz="3150" spc="80" dirty="0">
                <a:latin typeface="Trebuchet MS"/>
                <a:cs typeface="Trebuchet MS"/>
              </a:rPr>
              <a:t>Казахстане</a:t>
            </a:r>
            <a:endParaRPr sz="3150">
              <a:latin typeface="Trebuchet MS"/>
              <a:cs typeface="Trebuchet MS"/>
            </a:endParaRPr>
          </a:p>
          <a:p>
            <a:pPr marL="387350" marR="10160" indent="-375285">
              <a:lnSpc>
                <a:spcPct val="115100"/>
              </a:lnSpc>
              <a:buAutoNum type="arabicPeriod"/>
              <a:tabLst>
                <a:tab pos="387985" algn="l"/>
                <a:tab pos="3402965" algn="l"/>
                <a:tab pos="6809740" algn="l"/>
                <a:tab pos="8267065" algn="l"/>
                <a:tab pos="8684260" algn="l"/>
                <a:tab pos="11144250" algn="l"/>
                <a:tab pos="14168755" algn="l"/>
                <a:tab pos="14611985" algn="l"/>
                <a:tab pos="16450944" algn="l"/>
                <a:tab pos="17482820" algn="l"/>
              </a:tabLst>
            </a:pPr>
            <a:r>
              <a:rPr sz="3150" spc="160" dirty="0">
                <a:latin typeface="Trebuchet MS"/>
                <a:cs typeface="Trebuchet MS"/>
              </a:rPr>
              <a:t>в</a:t>
            </a:r>
            <a:r>
              <a:rPr sz="3150" spc="140" dirty="0">
                <a:latin typeface="Trebuchet MS"/>
                <a:cs typeface="Trebuchet MS"/>
              </a:rPr>
              <a:t>ключенность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05" dirty="0">
                <a:latin typeface="Trebuchet MS"/>
                <a:cs typeface="Trebuchet MS"/>
              </a:rPr>
              <a:t>трансгендерных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14" dirty="0">
                <a:latin typeface="Trebuchet MS"/>
                <a:cs typeface="Trebuchet MS"/>
              </a:rPr>
              <a:t>людей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65" dirty="0">
                <a:latin typeface="Trebuchet MS"/>
                <a:cs typeface="Trebuchet MS"/>
              </a:rPr>
              <a:t>в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65" dirty="0">
                <a:latin typeface="Trebuchet MS"/>
                <a:cs typeface="Trebuchet MS"/>
              </a:rPr>
              <a:t>программы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00" dirty="0">
                <a:latin typeface="Trebuchet MS"/>
                <a:cs typeface="Trebuchet MS"/>
              </a:rPr>
              <a:t>профилактики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95" dirty="0">
                <a:latin typeface="Trebuchet MS"/>
                <a:cs typeface="Trebuchet MS"/>
              </a:rPr>
              <a:t>и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25" dirty="0">
                <a:latin typeface="Trebuchet MS"/>
                <a:cs typeface="Trebuchet MS"/>
              </a:rPr>
              <a:t>лечения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280" dirty="0">
                <a:latin typeface="Trebuchet MS"/>
                <a:cs typeface="Trebuchet MS"/>
              </a:rPr>
              <a:t>ВИЧ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30" dirty="0">
                <a:latin typeface="Trebuchet MS"/>
                <a:cs typeface="Trebuchet MS"/>
              </a:rPr>
              <a:t>и  </a:t>
            </a:r>
            <a:r>
              <a:rPr sz="3150" spc="290" dirty="0">
                <a:latin typeface="Trebuchet MS"/>
                <a:cs typeface="Trebuchet MS"/>
              </a:rPr>
              <a:t>ИППП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165" dirty="0">
                <a:latin typeface="Trebuchet MS"/>
                <a:cs typeface="Trebuchet MS"/>
              </a:rPr>
              <a:t>в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80" dirty="0">
                <a:latin typeface="Trebuchet MS"/>
                <a:cs typeface="Trebuchet MS"/>
              </a:rPr>
              <a:t>Казахстане</a:t>
            </a:r>
            <a:endParaRPr sz="3150">
              <a:latin typeface="Trebuchet MS"/>
              <a:cs typeface="Trebuchet MS"/>
            </a:endParaRPr>
          </a:p>
          <a:p>
            <a:pPr marL="387350" marR="7620">
              <a:lnSpc>
                <a:spcPct val="115100"/>
              </a:lnSpc>
              <a:tabLst>
                <a:tab pos="5297170" algn="l"/>
                <a:tab pos="7089140" algn="l"/>
                <a:tab pos="9321165" algn="l"/>
                <a:tab pos="12260580" algn="l"/>
                <a:tab pos="12700635" algn="l"/>
                <a:tab pos="15287625" algn="l"/>
              </a:tabLst>
            </a:pPr>
            <a:r>
              <a:rPr sz="3150" b="1" spc="165" dirty="0">
                <a:latin typeface="Trebuchet MS"/>
                <a:cs typeface="Trebuchet MS"/>
              </a:rPr>
              <a:t>Портрет</a:t>
            </a:r>
            <a:r>
              <a:rPr sz="3150" b="1" spc="465" dirty="0">
                <a:latin typeface="Trebuchet MS"/>
                <a:cs typeface="Trebuchet MS"/>
              </a:rPr>
              <a:t> </a:t>
            </a:r>
            <a:r>
              <a:rPr sz="3150" b="1" spc="110" dirty="0">
                <a:latin typeface="Trebuchet MS"/>
                <a:cs typeface="Trebuchet MS"/>
              </a:rPr>
              <a:t>респондента:</a:t>
            </a:r>
            <a:r>
              <a:rPr sz="3150" b="1" dirty="0">
                <a:latin typeface="Trebuchet MS"/>
                <a:cs typeface="Trebuchet MS"/>
              </a:rPr>
              <a:t>	</a:t>
            </a:r>
            <a:r>
              <a:rPr sz="3150" spc="185" dirty="0">
                <a:latin typeface="Trebuchet MS"/>
                <a:cs typeface="Trebuchet MS"/>
              </a:rPr>
              <a:t>во</a:t>
            </a:r>
            <a:r>
              <a:rPr sz="3150" spc="-5" dirty="0">
                <a:latin typeface="Trebuchet MS"/>
                <a:cs typeface="Trebuchet MS"/>
              </a:rPr>
              <a:t>зраст,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00" dirty="0">
                <a:latin typeface="Trebuchet MS"/>
                <a:cs typeface="Trebuchet MS"/>
              </a:rPr>
              <a:t>гендерная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35" dirty="0">
                <a:latin typeface="Trebuchet MS"/>
                <a:cs typeface="Trebuchet MS"/>
              </a:rPr>
              <a:t>идентичность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95" dirty="0">
                <a:latin typeface="Trebuchet MS"/>
                <a:cs typeface="Trebuchet MS"/>
              </a:rPr>
              <a:t>и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75" dirty="0">
                <a:latin typeface="Trebuchet MS"/>
                <a:cs typeface="Trebuchet MS"/>
              </a:rPr>
              <a:t>сексуальная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00" dirty="0">
                <a:latin typeface="Trebuchet MS"/>
                <a:cs typeface="Trebuchet MS"/>
              </a:rPr>
              <a:t>ориентация,  </a:t>
            </a:r>
            <a:r>
              <a:rPr sz="3150" spc="145" dirty="0">
                <a:latin typeface="Trebuchet MS"/>
                <a:cs typeface="Trebuchet MS"/>
              </a:rPr>
              <a:t>социальное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80" dirty="0">
                <a:latin typeface="Trebuchet MS"/>
                <a:cs typeface="Trebuchet MS"/>
              </a:rPr>
              <a:t>положение,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20" dirty="0">
                <a:latin typeface="Trebuchet MS"/>
                <a:cs typeface="Trebuchet MS"/>
              </a:rPr>
              <a:t>трансгендерный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40" dirty="0">
                <a:latin typeface="Trebuchet MS"/>
                <a:cs typeface="Trebuchet MS"/>
              </a:rPr>
              <a:t>переход,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55" dirty="0">
                <a:latin typeface="Trebuchet MS"/>
                <a:cs typeface="Trebuchet MS"/>
              </a:rPr>
              <a:t>знание</a:t>
            </a:r>
            <a:r>
              <a:rPr sz="3150" spc="-130" dirty="0">
                <a:latin typeface="Trebuchet MS"/>
                <a:cs typeface="Trebuchet MS"/>
              </a:rPr>
              <a:t> </a:t>
            </a:r>
            <a:r>
              <a:rPr sz="3150" spc="50" dirty="0">
                <a:latin typeface="Trebuchet MS"/>
                <a:cs typeface="Trebuchet MS"/>
              </a:rPr>
              <a:t>ВИЧ-статуса.</a:t>
            </a:r>
            <a:endParaRPr sz="31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700">
              <a:latin typeface="Trebuchet MS"/>
              <a:cs typeface="Trebuchet MS"/>
            </a:endParaRPr>
          </a:p>
          <a:p>
            <a:pPr marL="387350" marR="5080" algn="just">
              <a:lnSpc>
                <a:spcPct val="115100"/>
              </a:lnSpc>
              <a:spcBef>
                <a:spcPts val="5"/>
              </a:spcBef>
            </a:pPr>
            <a:r>
              <a:rPr sz="3150" b="1" spc="165" dirty="0">
                <a:latin typeface="Trebuchet MS"/>
                <a:cs typeface="Trebuchet MS"/>
              </a:rPr>
              <a:t>Осведомленность</a:t>
            </a:r>
            <a:r>
              <a:rPr sz="3150" b="1" spc="170" dirty="0">
                <a:latin typeface="Trebuchet MS"/>
                <a:cs typeface="Trebuchet MS"/>
              </a:rPr>
              <a:t> </a:t>
            </a:r>
            <a:r>
              <a:rPr sz="3150" b="1" spc="140" dirty="0">
                <a:latin typeface="Trebuchet MS"/>
                <a:cs typeface="Trebuchet MS"/>
              </a:rPr>
              <a:t>трансгендерных</a:t>
            </a:r>
            <a:r>
              <a:rPr sz="3150" b="1" spc="145" dirty="0">
                <a:latin typeface="Trebuchet MS"/>
                <a:cs typeface="Trebuchet MS"/>
              </a:rPr>
              <a:t> </a:t>
            </a:r>
            <a:r>
              <a:rPr sz="3150" b="1" spc="204" dirty="0">
                <a:latin typeface="Trebuchet MS"/>
                <a:cs typeface="Trebuchet MS"/>
              </a:rPr>
              <a:t>людей</a:t>
            </a:r>
            <a:r>
              <a:rPr sz="3150" b="1" spc="210" dirty="0">
                <a:latin typeface="Trebuchet MS"/>
                <a:cs typeface="Trebuchet MS"/>
              </a:rPr>
              <a:t> </a:t>
            </a:r>
            <a:r>
              <a:rPr sz="3150" b="1" spc="155" dirty="0">
                <a:latin typeface="Trebuchet MS"/>
                <a:cs typeface="Trebuchet MS"/>
              </a:rPr>
              <a:t>о</a:t>
            </a:r>
            <a:r>
              <a:rPr sz="3150" b="1" spc="160" dirty="0">
                <a:latin typeface="Trebuchet MS"/>
                <a:cs typeface="Trebuchet MS"/>
              </a:rPr>
              <a:t> </a:t>
            </a:r>
            <a:r>
              <a:rPr sz="3150" b="1" spc="130" dirty="0">
                <a:latin typeface="Trebuchet MS"/>
                <a:cs typeface="Trebuchet MS"/>
              </a:rPr>
              <a:t>путях</a:t>
            </a:r>
            <a:r>
              <a:rPr sz="3150" b="1" spc="135" dirty="0">
                <a:latin typeface="Trebuchet MS"/>
                <a:cs typeface="Trebuchet MS"/>
              </a:rPr>
              <a:t> </a:t>
            </a:r>
            <a:r>
              <a:rPr sz="3150" b="1" spc="130" dirty="0">
                <a:latin typeface="Trebuchet MS"/>
                <a:cs typeface="Trebuchet MS"/>
              </a:rPr>
              <a:t>передачи,</a:t>
            </a:r>
            <a:r>
              <a:rPr sz="3150" b="1" spc="135" dirty="0">
                <a:latin typeface="Trebuchet MS"/>
                <a:cs typeface="Trebuchet MS"/>
              </a:rPr>
              <a:t> </a:t>
            </a:r>
            <a:r>
              <a:rPr sz="3150" b="1" spc="185" dirty="0">
                <a:latin typeface="Trebuchet MS"/>
                <a:cs typeface="Trebuchet MS"/>
              </a:rPr>
              <a:t>возможностях </a:t>
            </a:r>
            <a:r>
              <a:rPr sz="3150" b="1" spc="190" dirty="0">
                <a:latin typeface="Trebuchet MS"/>
                <a:cs typeface="Trebuchet MS"/>
              </a:rPr>
              <a:t> </a:t>
            </a:r>
            <a:r>
              <a:rPr sz="3150" b="1" spc="225" dirty="0">
                <a:latin typeface="Trebuchet MS"/>
                <a:cs typeface="Trebuchet MS"/>
              </a:rPr>
              <a:t>профилактики </a:t>
            </a:r>
            <a:r>
              <a:rPr sz="3150" b="1" spc="375" dirty="0">
                <a:latin typeface="Trebuchet MS"/>
                <a:cs typeface="Trebuchet MS"/>
              </a:rPr>
              <a:t>и </a:t>
            </a:r>
            <a:r>
              <a:rPr sz="3150" b="1" spc="170" dirty="0">
                <a:latin typeface="Trebuchet MS"/>
                <a:cs typeface="Trebuchet MS"/>
              </a:rPr>
              <a:t>лечения</a:t>
            </a:r>
            <a:r>
              <a:rPr sz="3150" b="1" spc="175" dirty="0">
                <a:latin typeface="Trebuchet MS"/>
                <a:cs typeface="Trebuchet MS"/>
              </a:rPr>
              <a:t> </a:t>
            </a:r>
            <a:r>
              <a:rPr sz="3150" b="1" spc="305" dirty="0">
                <a:latin typeface="Trebuchet MS"/>
                <a:cs typeface="Trebuchet MS"/>
              </a:rPr>
              <a:t>ВИЧ </a:t>
            </a:r>
            <a:r>
              <a:rPr sz="3150" b="1" spc="375" dirty="0">
                <a:latin typeface="Trebuchet MS"/>
                <a:cs typeface="Trebuchet MS"/>
              </a:rPr>
              <a:t>и </a:t>
            </a:r>
            <a:r>
              <a:rPr sz="3150" b="1" spc="175" dirty="0">
                <a:latin typeface="Trebuchet MS"/>
                <a:cs typeface="Trebuchet MS"/>
              </a:rPr>
              <a:t>ИППП:</a:t>
            </a:r>
            <a:r>
              <a:rPr sz="3150" b="1" spc="180" dirty="0">
                <a:latin typeface="Trebuchet MS"/>
                <a:cs typeface="Trebuchet MS"/>
              </a:rPr>
              <a:t> </a:t>
            </a:r>
            <a:r>
              <a:rPr sz="3150" spc="150" dirty="0">
                <a:latin typeface="Trebuchet MS"/>
                <a:cs typeface="Trebuchet MS"/>
              </a:rPr>
              <a:t>информированность</a:t>
            </a:r>
            <a:r>
              <a:rPr sz="3150" spc="155" dirty="0">
                <a:latin typeface="Trebuchet MS"/>
                <a:cs typeface="Trebuchet MS"/>
              </a:rPr>
              <a:t> </a:t>
            </a:r>
            <a:r>
              <a:rPr sz="3150" spc="210" dirty="0">
                <a:latin typeface="Trebuchet MS"/>
                <a:cs typeface="Trebuchet MS"/>
              </a:rPr>
              <a:t>о</a:t>
            </a:r>
            <a:r>
              <a:rPr sz="3150" spc="215" dirty="0">
                <a:latin typeface="Trebuchet MS"/>
                <a:cs typeface="Trebuchet MS"/>
              </a:rPr>
              <a:t> </a:t>
            </a:r>
            <a:r>
              <a:rPr sz="3150" spc="280" dirty="0">
                <a:latin typeface="Trebuchet MS"/>
                <a:cs typeface="Trebuchet MS"/>
              </a:rPr>
              <a:t>ВИЧ </a:t>
            </a:r>
            <a:r>
              <a:rPr sz="3150" spc="195" dirty="0">
                <a:latin typeface="Trebuchet MS"/>
                <a:cs typeface="Trebuchet MS"/>
              </a:rPr>
              <a:t>и</a:t>
            </a:r>
            <a:r>
              <a:rPr sz="3150" spc="200" dirty="0">
                <a:latin typeface="Trebuchet MS"/>
                <a:cs typeface="Trebuchet MS"/>
              </a:rPr>
              <a:t> </a:t>
            </a:r>
            <a:r>
              <a:rPr sz="3150" spc="155" dirty="0">
                <a:latin typeface="Trebuchet MS"/>
                <a:cs typeface="Trebuchet MS"/>
              </a:rPr>
              <a:t>ИППП, </a:t>
            </a:r>
            <a:r>
              <a:rPr sz="3150" spc="160" dirty="0">
                <a:latin typeface="Trebuchet MS"/>
                <a:cs typeface="Trebuchet MS"/>
              </a:rPr>
              <a:t> </a:t>
            </a:r>
            <a:r>
              <a:rPr sz="3150" spc="110" dirty="0">
                <a:latin typeface="Trebuchet MS"/>
                <a:cs typeface="Trebuchet MS"/>
              </a:rPr>
              <a:t>осведомленность</a:t>
            </a:r>
            <a:r>
              <a:rPr sz="3150" spc="114" dirty="0">
                <a:latin typeface="Trebuchet MS"/>
                <a:cs typeface="Trebuchet MS"/>
              </a:rPr>
              <a:t> </a:t>
            </a:r>
            <a:r>
              <a:rPr sz="3150" spc="210" dirty="0">
                <a:latin typeface="Trebuchet MS"/>
                <a:cs typeface="Trebuchet MS"/>
              </a:rPr>
              <a:t>о </a:t>
            </a:r>
            <a:r>
              <a:rPr sz="3150" spc="85" dirty="0">
                <a:latin typeface="Trebuchet MS"/>
                <a:cs typeface="Trebuchet MS"/>
              </a:rPr>
              <a:t>путях</a:t>
            </a:r>
            <a:r>
              <a:rPr sz="3150" spc="90" dirty="0">
                <a:latin typeface="Trebuchet MS"/>
                <a:cs typeface="Trebuchet MS"/>
              </a:rPr>
              <a:t> </a:t>
            </a:r>
            <a:r>
              <a:rPr sz="3150" spc="70" dirty="0">
                <a:latin typeface="Trebuchet MS"/>
                <a:cs typeface="Trebuchet MS"/>
              </a:rPr>
              <a:t>передачи,</a:t>
            </a:r>
            <a:r>
              <a:rPr sz="3150" spc="75" dirty="0">
                <a:latin typeface="Trebuchet MS"/>
                <a:cs typeface="Trebuchet MS"/>
              </a:rPr>
              <a:t> </a:t>
            </a:r>
            <a:r>
              <a:rPr sz="3150" spc="70" dirty="0">
                <a:latin typeface="Trebuchet MS"/>
                <a:cs typeface="Trebuchet MS"/>
              </a:rPr>
              <a:t>факторах</a:t>
            </a:r>
            <a:r>
              <a:rPr sz="3150" spc="75" dirty="0">
                <a:latin typeface="Trebuchet MS"/>
                <a:cs typeface="Trebuchet MS"/>
              </a:rPr>
              <a:t> </a:t>
            </a:r>
            <a:r>
              <a:rPr sz="3150" spc="85" dirty="0">
                <a:latin typeface="Trebuchet MS"/>
                <a:cs typeface="Trebuchet MS"/>
              </a:rPr>
              <a:t>риска</a:t>
            </a:r>
            <a:r>
              <a:rPr sz="3150" spc="90" dirty="0">
                <a:latin typeface="Trebuchet MS"/>
                <a:cs typeface="Trebuchet MS"/>
              </a:rPr>
              <a:t> </a:t>
            </a:r>
            <a:r>
              <a:rPr sz="3150" spc="195" dirty="0">
                <a:latin typeface="Trebuchet MS"/>
                <a:cs typeface="Trebuchet MS"/>
              </a:rPr>
              <a:t>и </a:t>
            </a:r>
            <a:r>
              <a:rPr sz="3150" spc="105" dirty="0">
                <a:latin typeface="Trebuchet MS"/>
                <a:cs typeface="Trebuchet MS"/>
              </a:rPr>
              <a:t>способах</a:t>
            </a:r>
            <a:r>
              <a:rPr sz="3150" spc="110" dirty="0">
                <a:latin typeface="Trebuchet MS"/>
                <a:cs typeface="Trebuchet MS"/>
              </a:rPr>
              <a:t> </a:t>
            </a:r>
            <a:r>
              <a:rPr sz="3150" spc="185" dirty="0">
                <a:latin typeface="Trebuchet MS"/>
                <a:cs typeface="Trebuchet MS"/>
              </a:rPr>
              <a:t>защиты </a:t>
            </a:r>
            <a:r>
              <a:rPr sz="3150" spc="125" dirty="0">
                <a:latin typeface="Trebuchet MS"/>
                <a:cs typeface="Trebuchet MS"/>
              </a:rPr>
              <a:t>от</a:t>
            </a:r>
            <a:r>
              <a:rPr sz="3150" spc="130" dirty="0">
                <a:latin typeface="Trebuchet MS"/>
                <a:cs typeface="Trebuchet MS"/>
              </a:rPr>
              <a:t> </a:t>
            </a:r>
            <a:r>
              <a:rPr sz="3150" spc="114" dirty="0">
                <a:latin typeface="Trebuchet MS"/>
                <a:cs typeface="Trebuchet MS"/>
              </a:rPr>
              <a:t>ВИЧ, </a:t>
            </a:r>
            <a:r>
              <a:rPr sz="3150" spc="120" dirty="0">
                <a:latin typeface="Trebuchet MS"/>
                <a:cs typeface="Trebuchet MS"/>
              </a:rPr>
              <a:t> </a:t>
            </a:r>
            <a:r>
              <a:rPr sz="3150" spc="150" dirty="0">
                <a:latin typeface="Trebuchet MS"/>
                <a:cs typeface="Trebuchet MS"/>
              </a:rPr>
              <a:t>информированность</a:t>
            </a:r>
            <a:r>
              <a:rPr sz="3150" spc="155" dirty="0">
                <a:latin typeface="Trebuchet MS"/>
                <a:cs typeface="Trebuchet MS"/>
              </a:rPr>
              <a:t> </a:t>
            </a:r>
            <a:r>
              <a:rPr sz="3150" spc="210" dirty="0">
                <a:latin typeface="Trebuchet MS"/>
                <a:cs typeface="Trebuchet MS"/>
              </a:rPr>
              <a:t>о</a:t>
            </a:r>
            <a:r>
              <a:rPr sz="3150" spc="215" dirty="0">
                <a:latin typeface="Trebuchet MS"/>
                <a:cs typeface="Trebuchet MS"/>
              </a:rPr>
              <a:t> </a:t>
            </a:r>
            <a:r>
              <a:rPr sz="3150" spc="-5" dirty="0">
                <a:latin typeface="Trebuchet MS"/>
                <a:cs typeface="Trebuchet MS"/>
              </a:rPr>
              <a:t>местах,</a:t>
            </a:r>
            <a:r>
              <a:rPr sz="3150" dirty="0">
                <a:latin typeface="Trebuchet MS"/>
                <a:cs typeface="Trebuchet MS"/>
              </a:rPr>
              <a:t> где</a:t>
            </a:r>
            <a:r>
              <a:rPr sz="3150" spc="5" dirty="0">
                <a:latin typeface="Trebuchet MS"/>
                <a:cs typeface="Trebuchet MS"/>
              </a:rPr>
              <a:t> </a:t>
            </a:r>
            <a:r>
              <a:rPr sz="3150" spc="160" dirty="0">
                <a:latin typeface="Trebuchet MS"/>
                <a:cs typeface="Trebuchet MS"/>
              </a:rPr>
              <a:t>можно</a:t>
            </a:r>
            <a:r>
              <a:rPr sz="3150" spc="165" dirty="0">
                <a:latin typeface="Trebuchet MS"/>
                <a:cs typeface="Trebuchet MS"/>
              </a:rPr>
              <a:t> </a:t>
            </a:r>
            <a:r>
              <a:rPr sz="3150" spc="155" dirty="0">
                <a:latin typeface="Trebuchet MS"/>
                <a:cs typeface="Trebuchet MS"/>
              </a:rPr>
              <a:t>получить</a:t>
            </a:r>
            <a:r>
              <a:rPr sz="3150" spc="160" dirty="0">
                <a:latin typeface="Trebuchet MS"/>
                <a:cs typeface="Trebuchet MS"/>
              </a:rPr>
              <a:t> </a:t>
            </a:r>
            <a:r>
              <a:rPr sz="3150" spc="245" dirty="0">
                <a:latin typeface="Trebuchet MS"/>
                <a:cs typeface="Trebuchet MS"/>
              </a:rPr>
              <a:t>помощь</a:t>
            </a:r>
            <a:r>
              <a:rPr sz="3150" spc="250" dirty="0">
                <a:latin typeface="Trebuchet MS"/>
                <a:cs typeface="Trebuchet MS"/>
              </a:rPr>
              <a:t> </a:t>
            </a:r>
            <a:r>
              <a:rPr sz="3150" spc="220" dirty="0">
                <a:latin typeface="Trebuchet MS"/>
                <a:cs typeface="Trebuchet MS"/>
              </a:rPr>
              <a:t>по</a:t>
            </a:r>
            <a:r>
              <a:rPr sz="3150" spc="225" dirty="0">
                <a:latin typeface="Trebuchet MS"/>
                <a:cs typeface="Trebuchet MS"/>
              </a:rPr>
              <a:t> </a:t>
            </a:r>
            <a:r>
              <a:rPr sz="3150" spc="150" dirty="0">
                <a:latin typeface="Trebuchet MS"/>
                <a:cs typeface="Trebuchet MS"/>
              </a:rPr>
              <a:t>вопросам</a:t>
            </a:r>
            <a:r>
              <a:rPr sz="3150" spc="155" dirty="0">
                <a:latin typeface="Trebuchet MS"/>
                <a:cs typeface="Trebuchet MS"/>
              </a:rPr>
              <a:t> </a:t>
            </a:r>
            <a:r>
              <a:rPr sz="3150" spc="114" dirty="0">
                <a:latin typeface="Trebuchet MS"/>
                <a:cs typeface="Trebuchet MS"/>
              </a:rPr>
              <a:t>ВИЧ, </a:t>
            </a:r>
            <a:r>
              <a:rPr sz="3150" spc="120" dirty="0">
                <a:latin typeface="Trebuchet MS"/>
                <a:cs typeface="Trebuchet MS"/>
              </a:rPr>
              <a:t> </a:t>
            </a:r>
            <a:r>
              <a:rPr sz="3150" spc="140" dirty="0">
                <a:latin typeface="Trebuchet MS"/>
                <a:cs typeface="Trebuchet MS"/>
              </a:rPr>
              <a:t>источники </a:t>
            </a:r>
            <a:r>
              <a:rPr sz="3150" spc="155" dirty="0">
                <a:latin typeface="Trebuchet MS"/>
                <a:cs typeface="Trebuchet MS"/>
              </a:rPr>
              <a:t>информации </a:t>
            </a:r>
            <a:r>
              <a:rPr sz="3150" spc="210" dirty="0">
                <a:latin typeface="Trebuchet MS"/>
                <a:cs typeface="Trebuchet MS"/>
              </a:rPr>
              <a:t>о </a:t>
            </a:r>
            <a:r>
              <a:rPr sz="3150" spc="280" dirty="0">
                <a:latin typeface="Trebuchet MS"/>
                <a:cs typeface="Trebuchet MS"/>
              </a:rPr>
              <a:t>ВИЧ </a:t>
            </a:r>
            <a:r>
              <a:rPr sz="3150" spc="195" dirty="0">
                <a:latin typeface="Trebuchet MS"/>
                <a:cs typeface="Trebuchet MS"/>
              </a:rPr>
              <a:t>и </a:t>
            </a:r>
            <a:r>
              <a:rPr sz="3150" spc="155" dirty="0">
                <a:latin typeface="Trebuchet MS"/>
                <a:cs typeface="Trebuchet MS"/>
              </a:rPr>
              <a:t>ИППП, </a:t>
            </a:r>
            <a:r>
              <a:rPr sz="3150" spc="120" dirty="0">
                <a:latin typeface="Trebuchet MS"/>
                <a:cs typeface="Trebuchet MS"/>
              </a:rPr>
              <a:t>важность </a:t>
            </a:r>
            <a:r>
              <a:rPr sz="3150" spc="155" dirty="0">
                <a:latin typeface="Trebuchet MS"/>
                <a:cs typeface="Trebuchet MS"/>
              </a:rPr>
              <a:t>информирования </a:t>
            </a:r>
            <a:r>
              <a:rPr sz="3150" spc="210" dirty="0">
                <a:latin typeface="Trebuchet MS"/>
                <a:cs typeface="Trebuchet MS"/>
              </a:rPr>
              <a:t>о </a:t>
            </a:r>
            <a:r>
              <a:rPr sz="3150" spc="280" dirty="0">
                <a:latin typeface="Trebuchet MS"/>
                <a:cs typeface="Trebuchet MS"/>
              </a:rPr>
              <a:t>ВИЧ </a:t>
            </a:r>
            <a:r>
              <a:rPr sz="3150" spc="195" dirty="0">
                <a:latin typeface="Trebuchet MS"/>
                <a:cs typeface="Trebuchet MS"/>
              </a:rPr>
              <a:t>и </a:t>
            </a:r>
            <a:r>
              <a:rPr sz="3150" spc="155" dirty="0">
                <a:latin typeface="Trebuchet MS"/>
                <a:cs typeface="Trebuchet MS"/>
              </a:rPr>
              <a:t>ИППП, </a:t>
            </a:r>
            <a:r>
              <a:rPr sz="3150" spc="160" dirty="0">
                <a:latin typeface="Trebuchet MS"/>
                <a:cs typeface="Trebuchet MS"/>
              </a:rPr>
              <a:t> </a:t>
            </a:r>
            <a:r>
              <a:rPr sz="3150" spc="75" dirty="0">
                <a:latin typeface="Trebuchet MS"/>
                <a:cs typeface="Trebuchet MS"/>
              </a:rPr>
              <a:t>стигма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165" dirty="0">
                <a:latin typeface="Trebuchet MS"/>
                <a:cs typeface="Trebuchet MS"/>
              </a:rPr>
              <a:t>в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95" dirty="0">
                <a:latin typeface="Trebuchet MS"/>
                <a:cs typeface="Trebuchet MS"/>
              </a:rPr>
              <a:t>отношении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30" dirty="0">
                <a:latin typeface="Trebuchet MS"/>
                <a:cs typeface="Trebuchet MS"/>
              </a:rPr>
              <a:t>людей,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45" dirty="0">
                <a:latin typeface="Trebuchet MS"/>
                <a:cs typeface="Trebuchet MS"/>
              </a:rPr>
              <a:t>живущих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-70" dirty="0">
                <a:latin typeface="Trebuchet MS"/>
                <a:cs typeface="Trebuchet MS"/>
              </a:rPr>
              <a:t>с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280" dirty="0">
                <a:latin typeface="Trebuchet MS"/>
                <a:cs typeface="Trebuchet MS"/>
              </a:rPr>
              <a:t>ВИЧ</a:t>
            </a:r>
            <a:endParaRPr sz="31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9"/>
            <a:ext cx="543496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265" dirty="0">
                <a:solidFill>
                  <a:srgbClr val="000000"/>
                </a:solidFill>
                <a:latin typeface="Trebuchet MS"/>
                <a:cs typeface="Trebuchet MS"/>
              </a:rPr>
              <a:t>Содержание</a:t>
            </a:r>
            <a:endParaRPr sz="695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49" y="1972615"/>
            <a:ext cx="142875" cy="1428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49" y="5287315"/>
            <a:ext cx="142875" cy="14287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849" y="5839765"/>
            <a:ext cx="142875" cy="14287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49" y="6392215"/>
            <a:ext cx="142875" cy="14287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49" y="6944665"/>
            <a:ext cx="142875" cy="14287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3849" y="7497115"/>
            <a:ext cx="142875" cy="14287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92397" y="1706550"/>
            <a:ext cx="17752695" cy="610235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87350">
              <a:lnSpc>
                <a:spcPct val="100000"/>
              </a:lnSpc>
              <a:spcBef>
                <a:spcPts val="670"/>
              </a:spcBef>
            </a:pPr>
            <a:r>
              <a:rPr sz="3150" b="1" spc="215" dirty="0">
                <a:latin typeface="Trebuchet MS"/>
                <a:cs typeface="Trebuchet MS"/>
              </a:rPr>
              <a:t>Факторы</a:t>
            </a:r>
            <a:r>
              <a:rPr sz="3150" b="1" spc="-140" dirty="0">
                <a:latin typeface="Trebuchet MS"/>
                <a:cs typeface="Trebuchet MS"/>
              </a:rPr>
              <a:t> </a:t>
            </a:r>
            <a:r>
              <a:rPr sz="3150" b="1" spc="190" dirty="0">
                <a:latin typeface="Trebuchet MS"/>
                <a:cs typeface="Trebuchet MS"/>
              </a:rPr>
              <a:t>риска</a:t>
            </a:r>
            <a:r>
              <a:rPr sz="3150" b="1" spc="-135" dirty="0">
                <a:latin typeface="Trebuchet MS"/>
                <a:cs typeface="Trebuchet MS"/>
              </a:rPr>
              <a:t> </a:t>
            </a:r>
            <a:r>
              <a:rPr sz="3150" b="1" spc="240" dirty="0">
                <a:latin typeface="Trebuchet MS"/>
                <a:cs typeface="Trebuchet MS"/>
              </a:rPr>
              <a:t>инфицирования</a:t>
            </a:r>
            <a:r>
              <a:rPr sz="3150" b="1" spc="-140" dirty="0">
                <a:latin typeface="Trebuchet MS"/>
                <a:cs typeface="Trebuchet MS"/>
              </a:rPr>
              <a:t> </a:t>
            </a:r>
            <a:r>
              <a:rPr sz="3150" b="1" spc="305" dirty="0">
                <a:latin typeface="Trebuchet MS"/>
                <a:cs typeface="Trebuchet MS"/>
              </a:rPr>
              <a:t>ВИЧ</a:t>
            </a:r>
            <a:r>
              <a:rPr sz="3150" b="1" spc="-135" dirty="0">
                <a:latin typeface="Trebuchet MS"/>
                <a:cs typeface="Trebuchet MS"/>
              </a:rPr>
              <a:t> </a:t>
            </a:r>
            <a:r>
              <a:rPr sz="3150" b="1" spc="375" dirty="0">
                <a:latin typeface="Trebuchet MS"/>
                <a:cs typeface="Trebuchet MS"/>
              </a:rPr>
              <a:t>и</a:t>
            </a:r>
            <a:r>
              <a:rPr sz="3150" b="1" spc="-140" dirty="0">
                <a:latin typeface="Trebuchet MS"/>
                <a:cs typeface="Trebuchet MS"/>
              </a:rPr>
              <a:t> </a:t>
            </a:r>
            <a:r>
              <a:rPr sz="3150" b="1" spc="280" dirty="0">
                <a:latin typeface="Trebuchet MS"/>
                <a:cs typeface="Trebuchet MS"/>
              </a:rPr>
              <a:t>ИППП</a:t>
            </a:r>
            <a:endParaRPr sz="3150">
              <a:latin typeface="Trebuchet MS"/>
              <a:cs typeface="Trebuchet MS"/>
            </a:endParaRPr>
          </a:p>
          <a:p>
            <a:pPr marL="387350" marR="5080" indent="-375285">
              <a:lnSpc>
                <a:spcPct val="115100"/>
              </a:lnSpc>
              <a:buAutoNum type="arabicPeriod"/>
              <a:tabLst>
                <a:tab pos="387985" algn="l"/>
                <a:tab pos="1982470" algn="l"/>
                <a:tab pos="4996815" algn="l"/>
                <a:tab pos="7109459" algn="l"/>
                <a:tab pos="10330180" algn="l"/>
                <a:tab pos="13292455" algn="l"/>
                <a:tab pos="15960090" algn="l"/>
                <a:tab pos="16754475" algn="l"/>
              </a:tabLst>
            </a:pPr>
            <a:r>
              <a:rPr sz="3150" spc="215" dirty="0">
                <a:latin typeface="Trebuchet MS"/>
                <a:cs typeface="Trebuchet MS"/>
              </a:rPr>
              <a:t>Опыт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80" dirty="0">
                <a:latin typeface="Trebuchet MS"/>
                <a:cs typeface="Trebuchet MS"/>
              </a:rPr>
              <a:t>сексуальных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10" dirty="0">
                <a:latin typeface="Trebuchet MS"/>
                <a:cs typeface="Trebuchet MS"/>
              </a:rPr>
              <a:t>практик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10" dirty="0">
                <a:latin typeface="Trebuchet MS"/>
                <a:cs typeface="Trebuchet MS"/>
              </a:rPr>
              <a:t>(рискованное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75" dirty="0">
                <a:latin typeface="Trebuchet MS"/>
                <a:cs typeface="Trebuchet MS"/>
              </a:rPr>
              <a:t>сексуальное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25" dirty="0">
                <a:latin typeface="Trebuchet MS"/>
                <a:cs typeface="Trebuchet MS"/>
              </a:rPr>
              <a:t>поведение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95" dirty="0">
                <a:latin typeface="Trebuchet MS"/>
                <a:cs typeface="Trebuchet MS"/>
              </a:rPr>
              <a:t>и</a:t>
            </a:r>
            <a:r>
              <a:rPr sz="3150" dirty="0">
                <a:latin typeface="Trebuchet MS"/>
                <a:cs typeface="Trebuchet MS"/>
              </a:rPr>
              <a:t>	</a:t>
            </a:r>
            <a:r>
              <a:rPr sz="3150" spc="160" dirty="0">
                <a:latin typeface="Trebuchet MS"/>
                <a:cs typeface="Trebuchet MS"/>
              </a:rPr>
              <a:t>опыт  </a:t>
            </a:r>
            <a:r>
              <a:rPr sz="3150" spc="150" dirty="0">
                <a:latin typeface="Trebuchet MS"/>
                <a:cs typeface="Trebuchet MS"/>
              </a:rPr>
              <a:t>использования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35" dirty="0">
                <a:latin typeface="Trebuchet MS"/>
                <a:cs typeface="Trebuchet MS"/>
              </a:rPr>
              <a:t>средств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25" dirty="0">
                <a:latin typeface="Trebuchet MS"/>
                <a:cs typeface="Trebuchet MS"/>
              </a:rPr>
              <a:t>защиты)</a:t>
            </a:r>
            <a:endParaRPr sz="3150">
              <a:latin typeface="Trebuchet MS"/>
              <a:cs typeface="Trebuchet MS"/>
            </a:endParaRPr>
          </a:p>
          <a:p>
            <a:pPr marL="490855" indent="-478790">
              <a:lnSpc>
                <a:spcPct val="100000"/>
              </a:lnSpc>
              <a:spcBef>
                <a:spcPts val="570"/>
              </a:spcBef>
              <a:buAutoNum type="arabicPeriod"/>
              <a:tabLst>
                <a:tab pos="491490" algn="l"/>
              </a:tabLst>
            </a:pPr>
            <a:r>
              <a:rPr sz="3150" spc="215" dirty="0">
                <a:latin typeface="Trebuchet MS"/>
                <a:cs typeface="Trebuchet MS"/>
              </a:rPr>
              <a:t>Опыт</a:t>
            </a:r>
            <a:r>
              <a:rPr sz="3150" spc="-130" dirty="0">
                <a:latin typeface="Trebuchet MS"/>
                <a:cs typeface="Trebuchet MS"/>
              </a:rPr>
              <a:t> </a:t>
            </a:r>
            <a:r>
              <a:rPr sz="3150" spc="120" dirty="0">
                <a:latin typeface="Trebuchet MS"/>
                <a:cs typeface="Trebuchet MS"/>
              </a:rPr>
              <a:t>употребления</a:t>
            </a:r>
            <a:r>
              <a:rPr sz="3150" spc="-130" dirty="0">
                <a:latin typeface="Trebuchet MS"/>
                <a:cs typeface="Trebuchet MS"/>
              </a:rPr>
              <a:t> </a:t>
            </a:r>
            <a:r>
              <a:rPr sz="3150" spc="110" dirty="0">
                <a:latin typeface="Trebuchet MS"/>
                <a:cs typeface="Trebuchet MS"/>
              </a:rPr>
              <a:t>наркотических</a:t>
            </a:r>
            <a:r>
              <a:rPr sz="3150" spc="-130" dirty="0">
                <a:latin typeface="Trebuchet MS"/>
                <a:cs typeface="Trebuchet MS"/>
              </a:rPr>
              <a:t> </a:t>
            </a:r>
            <a:r>
              <a:rPr sz="3150" spc="110" dirty="0">
                <a:latin typeface="Trebuchet MS"/>
                <a:cs typeface="Trebuchet MS"/>
              </a:rPr>
              <a:t>веществ</a:t>
            </a:r>
            <a:r>
              <a:rPr sz="3150" spc="-125" dirty="0">
                <a:latin typeface="Trebuchet MS"/>
                <a:cs typeface="Trebuchet MS"/>
              </a:rPr>
              <a:t> </a:t>
            </a:r>
            <a:r>
              <a:rPr sz="3150" spc="195" dirty="0">
                <a:latin typeface="Trebuchet MS"/>
                <a:cs typeface="Trebuchet MS"/>
              </a:rPr>
              <a:t>и</a:t>
            </a:r>
            <a:r>
              <a:rPr sz="3150" spc="-130" dirty="0">
                <a:latin typeface="Trebuchet MS"/>
                <a:cs typeface="Trebuchet MS"/>
              </a:rPr>
              <a:t> </a:t>
            </a:r>
            <a:r>
              <a:rPr sz="3150" spc="65" dirty="0">
                <a:latin typeface="Trebuchet MS"/>
                <a:cs typeface="Trebuchet MS"/>
              </a:rPr>
              <a:t>других</a:t>
            </a:r>
            <a:r>
              <a:rPr sz="3150" spc="-130" dirty="0">
                <a:latin typeface="Trebuchet MS"/>
                <a:cs typeface="Trebuchet MS"/>
              </a:rPr>
              <a:t> </a:t>
            </a:r>
            <a:r>
              <a:rPr sz="3150" spc="220" dirty="0">
                <a:latin typeface="Trebuchet MS"/>
                <a:cs typeface="Trebuchet MS"/>
              </a:rPr>
              <a:t>ПАВ</a:t>
            </a:r>
            <a:endParaRPr sz="3150">
              <a:latin typeface="Trebuchet MS"/>
              <a:cs typeface="Trebuchet MS"/>
            </a:endParaRPr>
          </a:p>
          <a:p>
            <a:pPr marL="387350" indent="-375285">
              <a:lnSpc>
                <a:spcPct val="100000"/>
              </a:lnSpc>
              <a:spcBef>
                <a:spcPts val="570"/>
              </a:spcBef>
              <a:buAutoNum type="arabicPeriod"/>
              <a:tabLst>
                <a:tab pos="387985" algn="l"/>
              </a:tabLst>
            </a:pPr>
            <a:r>
              <a:rPr sz="3150" spc="215" dirty="0">
                <a:latin typeface="Trebuchet MS"/>
                <a:cs typeface="Trebuchet MS"/>
              </a:rPr>
              <a:t>Опыт</a:t>
            </a:r>
            <a:r>
              <a:rPr sz="3150" spc="-145" dirty="0">
                <a:latin typeface="Trebuchet MS"/>
                <a:cs typeface="Trebuchet MS"/>
              </a:rPr>
              <a:t> </a:t>
            </a:r>
            <a:r>
              <a:rPr sz="3150" spc="120" dirty="0">
                <a:latin typeface="Trebuchet MS"/>
                <a:cs typeface="Trebuchet MS"/>
              </a:rPr>
              <a:t>тестирования</a:t>
            </a:r>
            <a:r>
              <a:rPr sz="3150" spc="-145" dirty="0">
                <a:latin typeface="Trebuchet MS"/>
                <a:cs typeface="Trebuchet MS"/>
              </a:rPr>
              <a:t> </a:t>
            </a:r>
            <a:r>
              <a:rPr sz="3150" spc="185" dirty="0">
                <a:latin typeface="Trebuchet MS"/>
                <a:cs typeface="Trebuchet MS"/>
              </a:rPr>
              <a:t>на</a:t>
            </a:r>
            <a:r>
              <a:rPr sz="3150" spc="-145" dirty="0">
                <a:latin typeface="Trebuchet MS"/>
                <a:cs typeface="Trebuchet MS"/>
              </a:rPr>
              <a:t> </a:t>
            </a:r>
            <a:r>
              <a:rPr sz="3150" spc="280" dirty="0">
                <a:latin typeface="Trebuchet MS"/>
                <a:cs typeface="Trebuchet MS"/>
              </a:rPr>
              <a:t>ВИЧ</a:t>
            </a:r>
            <a:endParaRPr sz="3150">
              <a:latin typeface="Trebuchet MS"/>
              <a:cs typeface="Trebuchet MS"/>
            </a:endParaRPr>
          </a:p>
          <a:p>
            <a:pPr marL="387350" marR="5565140" indent="-375285">
              <a:lnSpc>
                <a:spcPct val="115100"/>
              </a:lnSpc>
              <a:buAutoNum type="arabicPeriod"/>
              <a:tabLst>
                <a:tab pos="387985" algn="l"/>
              </a:tabLst>
            </a:pPr>
            <a:r>
              <a:rPr sz="3150" spc="65" dirty="0">
                <a:latin typeface="Trebuchet MS"/>
                <a:cs typeface="Trebuchet MS"/>
              </a:rPr>
              <a:t>Другие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25" dirty="0">
                <a:latin typeface="Trebuchet MS"/>
                <a:cs typeface="Trebuchet MS"/>
              </a:rPr>
              <a:t>особенности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40" dirty="0">
                <a:latin typeface="Trebuchet MS"/>
                <a:cs typeface="Trebuchet MS"/>
              </a:rPr>
              <a:t>рискованного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30" dirty="0">
                <a:latin typeface="Trebuchet MS"/>
                <a:cs typeface="Trebuchet MS"/>
              </a:rPr>
              <a:t>поведения</a:t>
            </a:r>
            <a:r>
              <a:rPr sz="3150" spc="-130" dirty="0">
                <a:latin typeface="Trebuchet MS"/>
                <a:cs typeface="Trebuchet MS"/>
              </a:rPr>
              <a:t> </a:t>
            </a:r>
            <a:r>
              <a:rPr sz="3150" spc="165" dirty="0">
                <a:latin typeface="Trebuchet MS"/>
                <a:cs typeface="Trebuchet MS"/>
              </a:rPr>
              <a:t>в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55" dirty="0">
                <a:latin typeface="Trebuchet MS"/>
                <a:cs typeface="Trebuchet MS"/>
              </a:rPr>
              <a:t>субгруппах: </a:t>
            </a:r>
            <a:r>
              <a:rPr sz="3150" spc="-935" dirty="0">
                <a:latin typeface="Trebuchet MS"/>
                <a:cs typeface="Trebuchet MS"/>
              </a:rPr>
              <a:t> </a:t>
            </a:r>
            <a:r>
              <a:rPr sz="3150" spc="90" dirty="0">
                <a:latin typeface="Trebuchet MS"/>
                <a:cs typeface="Trebuchet MS"/>
              </a:rPr>
              <a:t>Трансгендерные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135" dirty="0">
                <a:latin typeface="Trebuchet MS"/>
                <a:cs typeface="Trebuchet MS"/>
              </a:rPr>
              <a:t>люди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65" dirty="0">
                <a:latin typeface="Trebuchet MS"/>
                <a:cs typeface="Trebuchet MS"/>
              </a:rPr>
              <a:t>в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00" dirty="0">
                <a:latin typeface="Trebuchet MS"/>
                <a:cs typeface="Trebuchet MS"/>
              </a:rPr>
              <a:t>возрасте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25" dirty="0">
                <a:latin typeface="Trebuchet MS"/>
                <a:cs typeface="Trebuchet MS"/>
              </a:rPr>
              <a:t>от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145" dirty="0">
                <a:latin typeface="Trebuchet MS"/>
                <a:cs typeface="Trebuchet MS"/>
              </a:rPr>
              <a:t>18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95" dirty="0">
                <a:latin typeface="Trebuchet MS"/>
                <a:cs typeface="Trebuchet MS"/>
              </a:rPr>
              <a:t>до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45" dirty="0">
                <a:latin typeface="Trebuchet MS"/>
                <a:cs typeface="Trebuchet MS"/>
              </a:rPr>
              <a:t>21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-5" dirty="0">
                <a:latin typeface="Trebuchet MS"/>
                <a:cs typeface="Trebuchet MS"/>
              </a:rPr>
              <a:t>года;</a:t>
            </a:r>
            <a:endParaRPr sz="3150">
              <a:latin typeface="Trebuchet MS"/>
              <a:cs typeface="Trebuchet MS"/>
            </a:endParaRPr>
          </a:p>
          <a:p>
            <a:pPr marL="387350">
              <a:lnSpc>
                <a:spcPct val="100000"/>
              </a:lnSpc>
              <a:spcBef>
                <a:spcPts val="565"/>
              </a:spcBef>
            </a:pPr>
            <a:r>
              <a:rPr sz="3150" spc="95" dirty="0">
                <a:latin typeface="Trebuchet MS"/>
                <a:cs typeface="Trebuchet MS"/>
              </a:rPr>
              <a:t>Трансмаскулинные</a:t>
            </a:r>
            <a:r>
              <a:rPr sz="3150" spc="-160" dirty="0">
                <a:latin typeface="Trebuchet MS"/>
                <a:cs typeface="Trebuchet MS"/>
              </a:rPr>
              <a:t> </a:t>
            </a:r>
            <a:r>
              <a:rPr sz="3150" spc="40" dirty="0">
                <a:latin typeface="Trebuchet MS"/>
                <a:cs typeface="Trebuchet MS"/>
              </a:rPr>
              <a:t>люди;</a:t>
            </a:r>
            <a:endParaRPr sz="3150">
              <a:latin typeface="Trebuchet MS"/>
              <a:cs typeface="Trebuchet MS"/>
            </a:endParaRPr>
          </a:p>
          <a:p>
            <a:pPr marL="387350" marR="8183880">
              <a:lnSpc>
                <a:spcPct val="115100"/>
              </a:lnSpc>
            </a:pPr>
            <a:r>
              <a:rPr sz="3150" spc="90" dirty="0">
                <a:latin typeface="Trebuchet MS"/>
                <a:cs typeface="Trebuchet MS"/>
              </a:rPr>
              <a:t>Трансгендерные</a:t>
            </a:r>
            <a:r>
              <a:rPr sz="3150" spc="-145" dirty="0">
                <a:latin typeface="Trebuchet MS"/>
                <a:cs typeface="Trebuchet MS"/>
              </a:rPr>
              <a:t> </a:t>
            </a:r>
            <a:r>
              <a:rPr sz="3150" spc="195" dirty="0">
                <a:latin typeface="Trebuchet MS"/>
                <a:cs typeface="Trebuchet MS"/>
              </a:rPr>
              <a:t>женщины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835" dirty="0">
                <a:latin typeface="Trebuchet MS"/>
                <a:cs typeface="Trebuchet MS"/>
              </a:rPr>
              <a:t>—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70" dirty="0">
                <a:latin typeface="Trebuchet MS"/>
                <a:cs typeface="Trebuchet MS"/>
              </a:rPr>
              <a:t>секс-работницы; </a:t>
            </a:r>
            <a:r>
              <a:rPr sz="3150" spc="-935" dirty="0">
                <a:latin typeface="Trebuchet MS"/>
                <a:cs typeface="Trebuchet MS"/>
              </a:rPr>
              <a:t> </a:t>
            </a:r>
            <a:r>
              <a:rPr sz="3150" spc="90" dirty="0">
                <a:latin typeface="Trebuchet MS"/>
                <a:cs typeface="Trebuchet MS"/>
              </a:rPr>
              <a:t>Трансгендерные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30" dirty="0">
                <a:latin typeface="Trebuchet MS"/>
                <a:cs typeface="Trebuchet MS"/>
              </a:rPr>
              <a:t>люди,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40" dirty="0">
                <a:latin typeface="Trebuchet MS"/>
                <a:cs typeface="Trebuchet MS"/>
              </a:rPr>
              <a:t>живущие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-70" dirty="0">
                <a:latin typeface="Trebuchet MS"/>
                <a:cs typeface="Trebuchet MS"/>
              </a:rPr>
              <a:t>с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130" dirty="0">
                <a:latin typeface="Trebuchet MS"/>
                <a:cs typeface="Trebuchet MS"/>
              </a:rPr>
              <a:t>ВИЧ;</a:t>
            </a:r>
            <a:endParaRPr sz="3150">
              <a:latin typeface="Trebuchet MS"/>
              <a:cs typeface="Trebuchet MS"/>
            </a:endParaRPr>
          </a:p>
          <a:p>
            <a:pPr marL="387350">
              <a:lnSpc>
                <a:spcPct val="100000"/>
              </a:lnSpc>
              <a:spcBef>
                <a:spcPts val="570"/>
              </a:spcBef>
            </a:pPr>
            <a:r>
              <a:rPr sz="3150" spc="90" dirty="0">
                <a:latin typeface="Trebuchet MS"/>
                <a:cs typeface="Trebuchet MS"/>
              </a:rPr>
              <a:t>Трансгендерные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95" dirty="0">
                <a:latin typeface="Trebuchet MS"/>
                <a:cs typeface="Trebuchet MS"/>
              </a:rPr>
              <a:t>женщины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14" dirty="0">
                <a:latin typeface="Trebuchet MS"/>
                <a:cs typeface="Trebuchet MS"/>
              </a:rPr>
              <a:t>—секс-работницы,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40" dirty="0">
                <a:latin typeface="Trebuchet MS"/>
                <a:cs typeface="Trebuchet MS"/>
              </a:rPr>
              <a:t>живущие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-70" dirty="0">
                <a:latin typeface="Trebuchet MS"/>
                <a:cs typeface="Trebuchet MS"/>
              </a:rPr>
              <a:t>с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30" dirty="0">
                <a:latin typeface="Trebuchet MS"/>
                <a:cs typeface="Trebuchet MS"/>
              </a:rPr>
              <a:t>ВИЧ.</a:t>
            </a:r>
            <a:endParaRPr sz="31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693" y="215138"/>
            <a:ext cx="5434965" cy="1089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50" b="0" spc="265" dirty="0">
                <a:solidFill>
                  <a:srgbClr val="000000"/>
                </a:solidFill>
                <a:latin typeface="Trebuchet MS"/>
                <a:cs typeface="Trebuchet MS"/>
              </a:rPr>
              <a:t>Содержание</a:t>
            </a:r>
            <a:endParaRPr sz="695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49" y="1972615"/>
            <a:ext cx="142875" cy="14287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49" y="4734865"/>
            <a:ext cx="142875" cy="14287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92397" y="1706550"/>
            <a:ext cx="17604105" cy="334010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87350">
              <a:lnSpc>
                <a:spcPct val="100000"/>
              </a:lnSpc>
              <a:spcBef>
                <a:spcPts val="670"/>
              </a:spcBef>
            </a:pPr>
            <a:r>
              <a:rPr sz="3150" b="1" spc="125" dirty="0">
                <a:latin typeface="Trebuchet MS"/>
                <a:cs typeface="Trebuchet MS"/>
              </a:rPr>
              <a:t>Доступ</a:t>
            </a:r>
            <a:r>
              <a:rPr sz="3150" b="1" spc="-135" dirty="0">
                <a:latin typeface="Trebuchet MS"/>
                <a:cs typeface="Trebuchet MS"/>
              </a:rPr>
              <a:t> </a:t>
            </a:r>
            <a:r>
              <a:rPr sz="3150" b="1" spc="229" dirty="0">
                <a:latin typeface="Trebuchet MS"/>
                <a:cs typeface="Trebuchet MS"/>
              </a:rPr>
              <a:t>к</a:t>
            </a:r>
            <a:r>
              <a:rPr sz="3150" b="1" spc="-130" dirty="0">
                <a:latin typeface="Trebuchet MS"/>
                <a:cs typeface="Trebuchet MS"/>
              </a:rPr>
              <a:t> </a:t>
            </a:r>
            <a:r>
              <a:rPr sz="3150" b="1" spc="200" dirty="0">
                <a:latin typeface="Trebuchet MS"/>
                <a:cs typeface="Trebuchet MS"/>
              </a:rPr>
              <a:t>профилактике</a:t>
            </a:r>
            <a:r>
              <a:rPr sz="3150" b="1" spc="-135" dirty="0">
                <a:latin typeface="Trebuchet MS"/>
                <a:cs typeface="Trebuchet MS"/>
              </a:rPr>
              <a:t> </a:t>
            </a:r>
            <a:r>
              <a:rPr sz="3150" b="1" spc="375" dirty="0">
                <a:latin typeface="Trebuchet MS"/>
                <a:cs typeface="Trebuchet MS"/>
              </a:rPr>
              <a:t>и</a:t>
            </a:r>
            <a:r>
              <a:rPr sz="3150" b="1" spc="-130" dirty="0">
                <a:latin typeface="Trebuchet MS"/>
                <a:cs typeface="Trebuchet MS"/>
              </a:rPr>
              <a:t> </a:t>
            </a:r>
            <a:r>
              <a:rPr sz="3150" b="1" spc="204" dirty="0">
                <a:latin typeface="Trebuchet MS"/>
                <a:cs typeface="Trebuchet MS"/>
              </a:rPr>
              <a:t>лечению</a:t>
            </a:r>
            <a:r>
              <a:rPr sz="3150" b="1" spc="-130" dirty="0">
                <a:latin typeface="Trebuchet MS"/>
                <a:cs typeface="Trebuchet MS"/>
              </a:rPr>
              <a:t> </a:t>
            </a:r>
            <a:r>
              <a:rPr sz="3150" b="1" spc="305" dirty="0">
                <a:latin typeface="Trebuchet MS"/>
                <a:cs typeface="Trebuchet MS"/>
              </a:rPr>
              <a:t>ВИЧ</a:t>
            </a:r>
            <a:r>
              <a:rPr sz="3150" b="1" spc="-135" dirty="0">
                <a:latin typeface="Trebuchet MS"/>
                <a:cs typeface="Trebuchet MS"/>
              </a:rPr>
              <a:t> </a:t>
            </a:r>
            <a:r>
              <a:rPr sz="3150" b="1" spc="120" dirty="0">
                <a:latin typeface="Trebuchet MS"/>
                <a:cs typeface="Trebuchet MS"/>
              </a:rPr>
              <a:t>для</a:t>
            </a:r>
            <a:r>
              <a:rPr sz="3150" b="1" spc="-130" dirty="0">
                <a:latin typeface="Trebuchet MS"/>
                <a:cs typeface="Trebuchet MS"/>
              </a:rPr>
              <a:t> </a:t>
            </a:r>
            <a:r>
              <a:rPr sz="3150" b="1" spc="140" dirty="0">
                <a:latin typeface="Trebuchet MS"/>
                <a:cs typeface="Trebuchet MS"/>
              </a:rPr>
              <a:t>трансгендерных</a:t>
            </a:r>
            <a:r>
              <a:rPr sz="3150" b="1" spc="-130" dirty="0">
                <a:latin typeface="Trebuchet MS"/>
                <a:cs typeface="Trebuchet MS"/>
              </a:rPr>
              <a:t> </a:t>
            </a:r>
            <a:r>
              <a:rPr sz="3150" b="1" spc="204" dirty="0">
                <a:latin typeface="Trebuchet MS"/>
                <a:cs typeface="Trebuchet MS"/>
              </a:rPr>
              <a:t>людей</a:t>
            </a:r>
            <a:r>
              <a:rPr sz="3150" b="1" spc="-135" dirty="0">
                <a:latin typeface="Trebuchet MS"/>
                <a:cs typeface="Trebuchet MS"/>
              </a:rPr>
              <a:t> </a:t>
            </a:r>
            <a:r>
              <a:rPr sz="3150" b="1" spc="260" dirty="0">
                <a:latin typeface="Trebuchet MS"/>
                <a:cs typeface="Trebuchet MS"/>
              </a:rPr>
              <a:t>в</a:t>
            </a:r>
            <a:r>
              <a:rPr sz="3150" b="1" spc="-130" dirty="0">
                <a:latin typeface="Trebuchet MS"/>
                <a:cs typeface="Trebuchet MS"/>
              </a:rPr>
              <a:t> </a:t>
            </a:r>
            <a:r>
              <a:rPr sz="3150" b="1" spc="150" dirty="0">
                <a:latin typeface="Trebuchet MS"/>
                <a:cs typeface="Trebuchet MS"/>
              </a:rPr>
              <a:t>Казахстане</a:t>
            </a:r>
            <a:endParaRPr sz="3150">
              <a:latin typeface="Trebuchet MS"/>
              <a:cs typeface="Trebuchet MS"/>
            </a:endParaRPr>
          </a:p>
          <a:p>
            <a:pPr marL="387350" indent="-375285">
              <a:lnSpc>
                <a:spcPct val="100000"/>
              </a:lnSpc>
              <a:spcBef>
                <a:spcPts val="570"/>
              </a:spcBef>
              <a:buAutoNum type="arabicPeriod"/>
              <a:tabLst>
                <a:tab pos="387985" algn="l"/>
              </a:tabLst>
            </a:pPr>
            <a:r>
              <a:rPr sz="3150" spc="70" dirty="0">
                <a:latin typeface="Trebuchet MS"/>
                <a:cs typeface="Trebuchet MS"/>
              </a:rPr>
              <a:t>Доступ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5" dirty="0">
                <a:latin typeface="Trebuchet MS"/>
                <a:cs typeface="Trebuchet MS"/>
              </a:rPr>
              <a:t>к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90" dirty="0">
                <a:latin typeface="Trebuchet MS"/>
                <a:cs typeface="Trebuchet MS"/>
              </a:rPr>
              <a:t>профилактике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195" dirty="0">
                <a:latin typeface="Trebuchet MS"/>
                <a:cs typeface="Trebuchet MS"/>
              </a:rPr>
              <a:t>и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150" dirty="0">
                <a:latin typeface="Trebuchet MS"/>
                <a:cs typeface="Trebuchet MS"/>
              </a:rPr>
              <a:t>возможные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170" dirty="0">
                <a:latin typeface="Trebuchet MS"/>
                <a:cs typeface="Trebuchet MS"/>
              </a:rPr>
              <a:t>барьеры</a:t>
            </a:r>
            <a:endParaRPr sz="3150">
              <a:latin typeface="Trebuchet MS"/>
              <a:cs typeface="Trebuchet MS"/>
            </a:endParaRPr>
          </a:p>
          <a:p>
            <a:pPr marL="387350" indent="-375285">
              <a:lnSpc>
                <a:spcPct val="100000"/>
              </a:lnSpc>
              <a:spcBef>
                <a:spcPts val="570"/>
              </a:spcBef>
              <a:buAutoNum type="arabicPeriod"/>
              <a:tabLst>
                <a:tab pos="387985" algn="l"/>
              </a:tabLst>
            </a:pPr>
            <a:r>
              <a:rPr sz="3150" spc="70" dirty="0">
                <a:latin typeface="Trebuchet MS"/>
                <a:cs typeface="Trebuchet MS"/>
              </a:rPr>
              <a:t>Доступ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5" dirty="0">
                <a:latin typeface="Trebuchet MS"/>
                <a:cs typeface="Trebuchet MS"/>
              </a:rPr>
              <a:t>к</a:t>
            </a:r>
            <a:r>
              <a:rPr sz="3150" spc="-130" dirty="0">
                <a:latin typeface="Trebuchet MS"/>
                <a:cs typeface="Trebuchet MS"/>
              </a:rPr>
              <a:t> </a:t>
            </a:r>
            <a:r>
              <a:rPr sz="3150" spc="60" dirty="0">
                <a:latin typeface="Trebuchet MS"/>
                <a:cs typeface="Trebuchet MS"/>
              </a:rPr>
              <a:t>средствам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85" dirty="0">
                <a:latin typeface="Trebuchet MS"/>
                <a:cs typeface="Trebuchet MS"/>
              </a:rPr>
              <a:t>защиты</a:t>
            </a:r>
            <a:r>
              <a:rPr sz="3150" spc="-130" dirty="0">
                <a:latin typeface="Trebuchet MS"/>
                <a:cs typeface="Trebuchet MS"/>
              </a:rPr>
              <a:t> </a:t>
            </a:r>
            <a:r>
              <a:rPr sz="3150" spc="195" dirty="0">
                <a:latin typeface="Trebuchet MS"/>
                <a:cs typeface="Trebuchet MS"/>
              </a:rPr>
              <a:t>и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50" dirty="0">
                <a:latin typeface="Trebuchet MS"/>
                <a:cs typeface="Trebuchet MS"/>
              </a:rPr>
              <a:t>возможные</a:t>
            </a:r>
            <a:r>
              <a:rPr sz="3150" spc="-130" dirty="0">
                <a:latin typeface="Trebuchet MS"/>
                <a:cs typeface="Trebuchet MS"/>
              </a:rPr>
              <a:t> </a:t>
            </a:r>
            <a:r>
              <a:rPr sz="3150" spc="170" dirty="0">
                <a:latin typeface="Trebuchet MS"/>
                <a:cs typeface="Trebuchet MS"/>
              </a:rPr>
              <a:t>барьеры</a:t>
            </a:r>
            <a:endParaRPr sz="3150">
              <a:latin typeface="Trebuchet MS"/>
              <a:cs typeface="Trebuchet MS"/>
            </a:endParaRPr>
          </a:p>
          <a:p>
            <a:pPr marL="387350" indent="-375285">
              <a:lnSpc>
                <a:spcPct val="100000"/>
              </a:lnSpc>
              <a:spcBef>
                <a:spcPts val="570"/>
              </a:spcBef>
              <a:buAutoNum type="arabicPeriod"/>
              <a:tabLst>
                <a:tab pos="387985" algn="l"/>
              </a:tabLst>
            </a:pPr>
            <a:r>
              <a:rPr sz="3150" spc="70" dirty="0">
                <a:latin typeface="Trebuchet MS"/>
                <a:cs typeface="Trebuchet MS"/>
              </a:rPr>
              <a:t>Доступ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5" dirty="0">
                <a:latin typeface="Trebuchet MS"/>
                <a:cs typeface="Trebuchet MS"/>
              </a:rPr>
              <a:t>к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60" dirty="0">
                <a:latin typeface="Trebuchet MS"/>
                <a:cs typeface="Trebuchet MS"/>
              </a:rPr>
              <a:t>лечению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280" dirty="0">
                <a:latin typeface="Trebuchet MS"/>
                <a:cs typeface="Trebuchet MS"/>
              </a:rPr>
              <a:t>ВИЧ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195" dirty="0">
                <a:latin typeface="Trebuchet MS"/>
                <a:cs typeface="Trebuchet MS"/>
              </a:rPr>
              <a:t>и</a:t>
            </a:r>
            <a:r>
              <a:rPr sz="3150" spc="-135" dirty="0">
                <a:latin typeface="Trebuchet MS"/>
                <a:cs typeface="Trebuchet MS"/>
              </a:rPr>
              <a:t> </a:t>
            </a:r>
            <a:r>
              <a:rPr sz="3150" spc="150" dirty="0">
                <a:latin typeface="Trebuchet MS"/>
                <a:cs typeface="Trebuchet MS"/>
              </a:rPr>
              <a:t>возможные</a:t>
            </a:r>
            <a:r>
              <a:rPr sz="3150" spc="-140" dirty="0">
                <a:latin typeface="Trebuchet MS"/>
                <a:cs typeface="Trebuchet MS"/>
              </a:rPr>
              <a:t> </a:t>
            </a:r>
            <a:r>
              <a:rPr sz="3150" spc="170" dirty="0">
                <a:latin typeface="Trebuchet MS"/>
                <a:cs typeface="Trebuchet MS"/>
              </a:rPr>
              <a:t>барьеры</a:t>
            </a:r>
            <a:endParaRPr sz="31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200">
              <a:latin typeface="Trebuchet MS"/>
              <a:cs typeface="Trebuchet MS"/>
            </a:endParaRPr>
          </a:p>
          <a:p>
            <a:pPr marL="387350">
              <a:lnSpc>
                <a:spcPct val="100000"/>
              </a:lnSpc>
            </a:pPr>
            <a:r>
              <a:rPr sz="3150" b="1" spc="215" dirty="0">
                <a:latin typeface="Trebuchet MS"/>
                <a:cs typeface="Trebuchet MS"/>
              </a:rPr>
              <a:t>Заключение</a:t>
            </a:r>
            <a:r>
              <a:rPr sz="3150" b="1" spc="-150" dirty="0">
                <a:latin typeface="Trebuchet MS"/>
                <a:cs typeface="Trebuchet MS"/>
              </a:rPr>
              <a:t> </a:t>
            </a:r>
            <a:r>
              <a:rPr sz="3150" b="1" spc="375" dirty="0">
                <a:latin typeface="Trebuchet MS"/>
                <a:cs typeface="Trebuchet MS"/>
              </a:rPr>
              <a:t>и</a:t>
            </a:r>
            <a:r>
              <a:rPr sz="3150" b="1" spc="-150" dirty="0">
                <a:latin typeface="Trebuchet MS"/>
                <a:cs typeface="Trebuchet MS"/>
              </a:rPr>
              <a:t> </a:t>
            </a:r>
            <a:r>
              <a:rPr sz="3150" b="1" spc="215" dirty="0">
                <a:latin typeface="Trebuchet MS"/>
                <a:cs typeface="Trebuchet MS"/>
              </a:rPr>
              <a:t>рекомендации</a:t>
            </a:r>
            <a:endParaRPr sz="31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2116</Words>
  <Application>Microsoft Office PowerPoint</Application>
  <PresentationFormat>Произвольный</PresentationFormat>
  <Paragraphs>166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Calibri</vt:lpstr>
      <vt:lpstr>Courier New</vt:lpstr>
      <vt:lpstr>Lucida Sans Unicode</vt:lpstr>
      <vt:lpstr>Palatino Linotype</vt:lpstr>
      <vt:lpstr>Tahoma</vt:lpstr>
      <vt:lpstr>Trebuchet MS</vt:lpstr>
      <vt:lpstr>Verdana</vt:lpstr>
      <vt:lpstr>Office Theme</vt:lpstr>
      <vt:lpstr>2022</vt:lpstr>
      <vt:lpstr>Об исследовании</vt:lpstr>
      <vt:lpstr>Исследовательские вопросы</vt:lpstr>
      <vt:lpstr>Методология исследования</vt:lpstr>
      <vt:lpstr>Методология исследования</vt:lpstr>
      <vt:lpstr>Респонденты</vt:lpstr>
      <vt:lpstr>Содержание</vt:lpstr>
      <vt:lpstr>Содержание</vt:lpstr>
      <vt:lpstr>Содержание</vt:lpstr>
      <vt:lpstr>Выводы</vt:lpstr>
      <vt:lpstr>Выводы</vt:lpstr>
      <vt:lpstr>Выводы</vt:lpstr>
      <vt:lpstr>Выводы</vt:lpstr>
      <vt:lpstr>Выводы</vt:lpstr>
      <vt:lpstr>Выводы</vt:lpstr>
      <vt:lpstr>Рекомендации</vt:lpstr>
      <vt:lpstr>Рекомендации</vt:lpstr>
      <vt:lpstr>Рекомендации</vt:lpstr>
      <vt:lpstr>Рекомендации</vt:lpstr>
      <vt:lpstr>Рекомендации</vt:lpstr>
      <vt:lpstr>Рекомендации</vt:lpstr>
      <vt:lpstr>Рекомендации</vt:lpstr>
      <vt:lpstr>Рекомендации</vt:lpstr>
      <vt:lpstr>Рекомендации</vt:lpstr>
      <vt:lpstr>Рекомендации</vt:lpstr>
      <vt:lpstr>Снижение стигматизации трансгендерных людей в обществе  и обеспечение защиты от дискриминации и насилия как на законодательном, так и на правоприменительном уровне должны  восприниматься как часть работы по снижению рисков  инфицирования ВИЧ и ИППП.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</dc:title>
  <dc:creator>Alma TQ</dc:creator>
  <cp:keywords>DAFS7lN0IzY,BAD7wV5RCSQ</cp:keywords>
  <cp:lastModifiedBy>Ryssaldy Demeuova</cp:lastModifiedBy>
  <cp:revision>1</cp:revision>
  <dcterms:created xsi:type="dcterms:W3CDTF">2022-12-06T08:00:18Z</dcterms:created>
  <dcterms:modified xsi:type="dcterms:W3CDTF">2022-12-06T08:00:58Z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2022-11-29T00:00:00Z</vt:filetime>
  </property>
  <property fmtid="{D5CDD505-2E9C-101B-9397-08002B2CF9AE}" pid="3" name="Creator">
    <vt:lpwstr>Canva</vt:lpwstr>
  </property>
  <property fmtid="{D5CDD505-2E9C-101B-9397-08002B2CF9AE}" pid="4" name="LastSaved">
    <vt:filetime>2022-11-29T00:00:00Z</vt:filetime>
  </property>
</Properties>
</file>